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79" r:id="rId2"/>
    <p:sldId id="256" r:id="rId3"/>
    <p:sldId id="262" r:id="rId4"/>
    <p:sldId id="258" r:id="rId5"/>
    <p:sldId id="263" r:id="rId6"/>
    <p:sldId id="264" r:id="rId7"/>
    <p:sldId id="259" r:id="rId8"/>
    <p:sldId id="265" r:id="rId9"/>
    <p:sldId id="260" r:id="rId10"/>
    <p:sldId id="266" r:id="rId11"/>
    <p:sldId id="267" r:id="rId12"/>
    <p:sldId id="257" r:id="rId13"/>
    <p:sldId id="261" r:id="rId14"/>
    <p:sldId id="268" r:id="rId15"/>
    <p:sldId id="269" r:id="rId16"/>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94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1.png>
</file>

<file path=ppt/media/image12.png>
</file>

<file path=ppt/media/image14.png>
</file>

<file path=ppt/media/image15.pn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8.png>
</file>

<file path=ppt/media/image29.png>
</file>

<file path=ppt/media/image3.png>
</file>

<file path=ppt/media/image3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A0B317-32A4-4018-AFDA-4B4262550F89}" type="datetimeFigureOut">
              <a:rPr lang="vi-VN" smtClean="0"/>
              <a:t>31/03/2025</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7F7543-1DB3-4C82-8AAE-7494A368B788}" type="slidenum">
              <a:rPr lang="vi-VN" smtClean="0"/>
              <a:t>‹#›</a:t>
            </a:fld>
            <a:endParaRPr lang="vi-VN"/>
          </a:p>
        </p:txBody>
      </p:sp>
    </p:spTree>
    <p:extLst>
      <p:ext uri="{BB962C8B-B14F-4D97-AF65-F5344CB8AC3E}">
        <p14:creationId xmlns:p14="http://schemas.microsoft.com/office/powerpoint/2010/main" val="956356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79C0F3EA-D58A-48B9-AAA3-C35CB36D3815}" type="slidenum">
              <a:rPr lang="zh-TW" altLang="en-US" smtClean="0"/>
              <a:t>1</a:t>
            </a:fld>
            <a:endParaRPr lang="zh-TW" altLang="en-US" dirty="0"/>
          </a:p>
        </p:txBody>
      </p:sp>
    </p:spTree>
    <p:extLst>
      <p:ext uri="{BB962C8B-B14F-4D97-AF65-F5344CB8AC3E}">
        <p14:creationId xmlns:p14="http://schemas.microsoft.com/office/powerpoint/2010/main" val="25771217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7B8EC-7068-237A-BA88-6B2FCF9AF4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88B34F-7344-2E36-132A-5D936064AB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DC22B2-3EE2-4BD1-7A4F-3EAD26DA5F77}"/>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1C06E1FF-B263-3C5B-42FE-02448E9DA177}"/>
              </a:ext>
            </a:extLst>
          </p:cNvPr>
          <p:cNvSpPr>
            <a:spLocks noGrp="1"/>
          </p:cNvSpPr>
          <p:nvPr>
            <p:ph type="sldNum" sz="quarter" idx="5"/>
          </p:nvPr>
        </p:nvSpPr>
        <p:spPr/>
        <p:txBody>
          <a:bodyPr/>
          <a:lstStyle/>
          <a:p>
            <a:fld id="{197F7543-1DB3-4C82-8AAE-7494A368B788}" type="slidenum">
              <a:rPr lang="vi-VN" smtClean="0"/>
              <a:t>10</a:t>
            </a:fld>
            <a:endParaRPr lang="vi-VN"/>
          </a:p>
        </p:txBody>
      </p:sp>
    </p:spTree>
    <p:extLst>
      <p:ext uri="{BB962C8B-B14F-4D97-AF65-F5344CB8AC3E}">
        <p14:creationId xmlns:p14="http://schemas.microsoft.com/office/powerpoint/2010/main" val="303829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0C78F5-592A-D934-AB1C-9A25F02235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B0A420-02E9-225B-4B6A-048F4D86D5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8A24C5-E535-2A18-A462-EAC58826AA1A}"/>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36EB896A-CAD7-CA53-2E71-F9E881D90642}"/>
              </a:ext>
            </a:extLst>
          </p:cNvPr>
          <p:cNvSpPr>
            <a:spLocks noGrp="1"/>
          </p:cNvSpPr>
          <p:nvPr>
            <p:ph type="sldNum" sz="quarter" idx="5"/>
          </p:nvPr>
        </p:nvSpPr>
        <p:spPr/>
        <p:txBody>
          <a:bodyPr/>
          <a:lstStyle/>
          <a:p>
            <a:fld id="{197F7543-1DB3-4C82-8AAE-7494A368B788}" type="slidenum">
              <a:rPr lang="vi-VN" smtClean="0"/>
              <a:t>11</a:t>
            </a:fld>
            <a:endParaRPr lang="vi-VN"/>
          </a:p>
        </p:txBody>
      </p:sp>
    </p:spTree>
    <p:extLst>
      <p:ext uri="{BB962C8B-B14F-4D97-AF65-F5344CB8AC3E}">
        <p14:creationId xmlns:p14="http://schemas.microsoft.com/office/powerpoint/2010/main" val="2281970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BBDB83-DC6D-B9C2-3CCB-0D293B75BE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80A95E-DB92-BE3C-6C57-11EF7C746A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4C2AE0-0B66-4C15-6748-B49D2F64A115}"/>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C87A9041-41F5-BAF5-CFEE-629E51E61D40}"/>
              </a:ext>
            </a:extLst>
          </p:cNvPr>
          <p:cNvSpPr>
            <a:spLocks noGrp="1"/>
          </p:cNvSpPr>
          <p:nvPr>
            <p:ph type="sldNum" sz="quarter" idx="5"/>
          </p:nvPr>
        </p:nvSpPr>
        <p:spPr/>
        <p:txBody>
          <a:bodyPr/>
          <a:lstStyle/>
          <a:p>
            <a:fld id="{197F7543-1DB3-4C82-8AAE-7494A368B788}" type="slidenum">
              <a:rPr lang="vi-VN" smtClean="0"/>
              <a:t>12</a:t>
            </a:fld>
            <a:endParaRPr lang="vi-VN"/>
          </a:p>
        </p:txBody>
      </p:sp>
    </p:spTree>
    <p:extLst>
      <p:ext uri="{BB962C8B-B14F-4D97-AF65-F5344CB8AC3E}">
        <p14:creationId xmlns:p14="http://schemas.microsoft.com/office/powerpoint/2010/main" val="37646782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79A229-7541-8F33-BF68-0789F7A0FF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3BD51D-2F4E-DB11-44C1-BC5C0B0D30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A85AB2-6E4D-9BD8-A407-333F3351309E}"/>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488EF1DE-E2CD-C7A0-3640-BE2D171A4EED}"/>
              </a:ext>
            </a:extLst>
          </p:cNvPr>
          <p:cNvSpPr>
            <a:spLocks noGrp="1"/>
          </p:cNvSpPr>
          <p:nvPr>
            <p:ph type="sldNum" sz="quarter" idx="5"/>
          </p:nvPr>
        </p:nvSpPr>
        <p:spPr/>
        <p:txBody>
          <a:bodyPr/>
          <a:lstStyle/>
          <a:p>
            <a:fld id="{197F7543-1DB3-4C82-8AAE-7494A368B788}" type="slidenum">
              <a:rPr lang="vi-VN" smtClean="0"/>
              <a:t>13</a:t>
            </a:fld>
            <a:endParaRPr lang="vi-VN"/>
          </a:p>
        </p:txBody>
      </p:sp>
    </p:spTree>
    <p:extLst>
      <p:ext uri="{BB962C8B-B14F-4D97-AF65-F5344CB8AC3E}">
        <p14:creationId xmlns:p14="http://schemas.microsoft.com/office/powerpoint/2010/main" val="17707448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A7FB1-171F-5744-0788-41951433D3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1F33D4-9DD6-AEC6-DCF9-D20485759C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6B9C9E-1ACD-57D7-E7C7-A49ACA9F3153}"/>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0043BE97-05BB-C15F-4067-C7DA323D22AD}"/>
              </a:ext>
            </a:extLst>
          </p:cNvPr>
          <p:cNvSpPr>
            <a:spLocks noGrp="1"/>
          </p:cNvSpPr>
          <p:nvPr>
            <p:ph type="sldNum" sz="quarter" idx="5"/>
          </p:nvPr>
        </p:nvSpPr>
        <p:spPr/>
        <p:txBody>
          <a:bodyPr/>
          <a:lstStyle/>
          <a:p>
            <a:fld id="{197F7543-1DB3-4C82-8AAE-7494A368B788}" type="slidenum">
              <a:rPr lang="vi-VN" smtClean="0"/>
              <a:t>14</a:t>
            </a:fld>
            <a:endParaRPr lang="vi-VN"/>
          </a:p>
        </p:txBody>
      </p:sp>
    </p:spTree>
    <p:extLst>
      <p:ext uri="{BB962C8B-B14F-4D97-AF65-F5344CB8AC3E}">
        <p14:creationId xmlns:p14="http://schemas.microsoft.com/office/powerpoint/2010/main" val="2512952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322999-4205-8DAF-1C81-707EC358D5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7B3F28-320E-B3C8-A41C-FC544523DC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499E5E-A64E-BF8E-0FA0-78A9F1507198}"/>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EED6A959-5B0E-85E4-E53C-EC45F2B5D930}"/>
              </a:ext>
            </a:extLst>
          </p:cNvPr>
          <p:cNvSpPr>
            <a:spLocks noGrp="1"/>
          </p:cNvSpPr>
          <p:nvPr>
            <p:ph type="sldNum" sz="quarter" idx="5"/>
          </p:nvPr>
        </p:nvSpPr>
        <p:spPr/>
        <p:txBody>
          <a:bodyPr/>
          <a:lstStyle/>
          <a:p>
            <a:fld id="{197F7543-1DB3-4C82-8AAE-7494A368B788}" type="slidenum">
              <a:rPr lang="vi-VN" smtClean="0"/>
              <a:t>15</a:t>
            </a:fld>
            <a:endParaRPr lang="vi-VN"/>
          </a:p>
        </p:txBody>
      </p:sp>
    </p:spTree>
    <p:extLst>
      <p:ext uri="{BB962C8B-B14F-4D97-AF65-F5344CB8AC3E}">
        <p14:creationId xmlns:p14="http://schemas.microsoft.com/office/powerpoint/2010/main" val="1035312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197F7543-1DB3-4C82-8AAE-7494A368B788}" type="slidenum">
              <a:rPr lang="vi-VN" smtClean="0"/>
              <a:t>2</a:t>
            </a:fld>
            <a:endParaRPr lang="vi-VN"/>
          </a:p>
        </p:txBody>
      </p:sp>
    </p:spTree>
    <p:extLst>
      <p:ext uri="{BB962C8B-B14F-4D97-AF65-F5344CB8AC3E}">
        <p14:creationId xmlns:p14="http://schemas.microsoft.com/office/powerpoint/2010/main" val="3358941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85F04-AECA-95F1-2BCE-BAFE80CF55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F8EAF1-162D-E4C8-704B-ACC0C459DD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745C79-C420-4F9C-79BA-FF23587EA0C0}"/>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37E2F06F-774D-936A-EB41-5F0AA1A78B42}"/>
              </a:ext>
            </a:extLst>
          </p:cNvPr>
          <p:cNvSpPr>
            <a:spLocks noGrp="1"/>
          </p:cNvSpPr>
          <p:nvPr>
            <p:ph type="sldNum" sz="quarter" idx="5"/>
          </p:nvPr>
        </p:nvSpPr>
        <p:spPr/>
        <p:txBody>
          <a:bodyPr/>
          <a:lstStyle/>
          <a:p>
            <a:fld id="{197F7543-1DB3-4C82-8AAE-7494A368B788}" type="slidenum">
              <a:rPr lang="vi-VN" smtClean="0"/>
              <a:t>3</a:t>
            </a:fld>
            <a:endParaRPr lang="vi-VN"/>
          </a:p>
        </p:txBody>
      </p:sp>
    </p:spTree>
    <p:extLst>
      <p:ext uri="{BB962C8B-B14F-4D97-AF65-F5344CB8AC3E}">
        <p14:creationId xmlns:p14="http://schemas.microsoft.com/office/powerpoint/2010/main" val="13548159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C1657F-38DF-90F1-232C-7C2F147B07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3DC759-044F-B858-F90B-EC5355634C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96D7B2-9DD2-37EF-2A02-A9055BAC1416}"/>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1C226F0A-15E3-D7D9-D925-AADCE152F333}"/>
              </a:ext>
            </a:extLst>
          </p:cNvPr>
          <p:cNvSpPr>
            <a:spLocks noGrp="1"/>
          </p:cNvSpPr>
          <p:nvPr>
            <p:ph type="sldNum" sz="quarter" idx="5"/>
          </p:nvPr>
        </p:nvSpPr>
        <p:spPr/>
        <p:txBody>
          <a:bodyPr/>
          <a:lstStyle/>
          <a:p>
            <a:fld id="{197F7543-1DB3-4C82-8AAE-7494A368B788}" type="slidenum">
              <a:rPr lang="vi-VN" smtClean="0"/>
              <a:t>4</a:t>
            </a:fld>
            <a:endParaRPr lang="vi-VN"/>
          </a:p>
        </p:txBody>
      </p:sp>
    </p:spTree>
    <p:extLst>
      <p:ext uri="{BB962C8B-B14F-4D97-AF65-F5344CB8AC3E}">
        <p14:creationId xmlns:p14="http://schemas.microsoft.com/office/powerpoint/2010/main" val="734459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F1F9BD-C386-9F27-4C5E-2709911F7D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481C0D-6ECD-1A11-32C7-9266FAEC92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1E814F-1FD9-3296-8E2A-A9DBC7340A24}"/>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28FEF0E8-0D02-06DF-FA94-3001C9EF570D}"/>
              </a:ext>
            </a:extLst>
          </p:cNvPr>
          <p:cNvSpPr>
            <a:spLocks noGrp="1"/>
          </p:cNvSpPr>
          <p:nvPr>
            <p:ph type="sldNum" sz="quarter" idx="5"/>
          </p:nvPr>
        </p:nvSpPr>
        <p:spPr/>
        <p:txBody>
          <a:bodyPr/>
          <a:lstStyle/>
          <a:p>
            <a:fld id="{197F7543-1DB3-4C82-8AAE-7494A368B788}" type="slidenum">
              <a:rPr lang="vi-VN" smtClean="0"/>
              <a:t>5</a:t>
            </a:fld>
            <a:endParaRPr lang="vi-VN"/>
          </a:p>
        </p:txBody>
      </p:sp>
    </p:spTree>
    <p:extLst>
      <p:ext uri="{BB962C8B-B14F-4D97-AF65-F5344CB8AC3E}">
        <p14:creationId xmlns:p14="http://schemas.microsoft.com/office/powerpoint/2010/main" val="1348149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58E621-AF06-D627-A5A4-98F810E802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E889F0-FA94-88B9-F90E-B94C0BE1B1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066157B-B58B-47DA-A7B8-E2AA5185FA83}"/>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271B7D43-7B98-7C1B-B873-D176B55CBA3D}"/>
              </a:ext>
            </a:extLst>
          </p:cNvPr>
          <p:cNvSpPr>
            <a:spLocks noGrp="1"/>
          </p:cNvSpPr>
          <p:nvPr>
            <p:ph type="sldNum" sz="quarter" idx="5"/>
          </p:nvPr>
        </p:nvSpPr>
        <p:spPr/>
        <p:txBody>
          <a:bodyPr/>
          <a:lstStyle/>
          <a:p>
            <a:fld id="{197F7543-1DB3-4C82-8AAE-7494A368B788}" type="slidenum">
              <a:rPr lang="vi-VN" smtClean="0"/>
              <a:t>6</a:t>
            </a:fld>
            <a:endParaRPr lang="vi-VN"/>
          </a:p>
        </p:txBody>
      </p:sp>
    </p:spTree>
    <p:extLst>
      <p:ext uri="{BB962C8B-B14F-4D97-AF65-F5344CB8AC3E}">
        <p14:creationId xmlns:p14="http://schemas.microsoft.com/office/powerpoint/2010/main" val="2234850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128A36-15B0-2EED-4E70-D88719783A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C3DE17-8EF7-9817-5441-52AE758859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8510C8-7625-DEF2-83DF-601519921CDD}"/>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0F21716E-E1FF-C7B3-2CC9-FE37382A17F8}"/>
              </a:ext>
            </a:extLst>
          </p:cNvPr>
          <p:cNvSpPr>
            <a:spLocks noGrp="1"/>
          </p:cNvSpPr>
          <p:nvPr>
            <p:ph type="sldNum" sz="quarter" idx="5"/>
          </p:nvPr>
        </p:nvSpPr>
        <p:spPr/>
        <p:txBody>
          <a:bodyPr/>
          <a:lstStyle/>
          <a:p>
            <a:fld id="{197F7543-1DB3-4C82-8AAE-7494A368B788}" type="slidenum">
              <a:rPr lang="vi-VN" smtClean="0"/>
              <a:t>7</a:t>
            </a:fld>
            <a:endParaRPr lang="vi-VN"/>
          </a:p>
        </p:txBody>
      </p:sp>
    </p:spTree>
    <p:extLst>
      <p:ext uri="{BB962C8B-B14F-4D97-AF65-F5344CB8AC3E}">
        <p14:creationId xmlns:p14="http://schemas.microsoft.com/office/powerpoint/2010/main" val="3947874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384C1F-CA19-1C4A-B869-8CD5EB7F89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C79614-F247-D9D2-9890-E6786E6C63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27A3FF-E9B0-3FF9-3A33-0D1673B7C8A7}"/>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D9610A73-1CDB-1D29-2C1F-F3AA9ECB2128}"/>
              </a:ext>
            </a:extLst>
          </p:cNvPr>
          <p:cNvSpPr>
            <a:spLocks noGrp="1"/>
          </p:cNvSpPr>
          <p:nvPr>
            <p:ph type="sldNum" sz="quarter" idx="5"/>
          </p:nvPr>
        </p:nvSpPr>
        <p:spPr/>
        <p:txBody>
          <a:bodyPr/>
          <a:lstStyle/>
          <a:p>
            <a:fld id="{197F7543-1DB3-4C82-8AAE-7494A368B788}" type="slidenum">
              <a:rPr lang="vi-VN" smtClean="0"/>
              <a:t>8</a:t>
            </a:fld>
            <a:endParaRPr lang="vi-VN"/>
          </a:p>
        </p:txBody>
      </p:sp>
    </p:spTree>
    <p:extLst>
      <p:ext uri="{BB962C8B-B14F-4D97-AF65-F5344CB8AC3E}">
        <p14:creationId xmlns:p14="http://schemas.microsoft.com/office/powerpoint/2010/main" val="19437643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3E396C-0CB7-69ED-C03F-7CF8CC0F13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D9F0CC-6EA9-5DFF-2DF4-DC1F42D1F9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E416AF-D2F0-780B-2169-A8C729C3C313}"/>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499DF42C-664F-A3DE-B8D7-5FC41A8AE6D1}"/>
              </a:ext>
            </a:extLst>
          </p:cNvPr>
          <p:cNvSpPr>
            <a:spLocks noGrp="1"/>
          </p:cNvSpPr>
          <p:nvPr>
            <p:ph type="sldNum" sz="quarter" idx="5"/>
          </p:nvPr>
        </p:nvSpPr>
        <p:spPr/>
        <p:txBody>
          <a:bodyPr/>
          <a:lstStyle/>
          <a:p>
            <a:fld id="{197F7543-1DB3-4C82-8AAE-7494A368B788}" type="slidenum">
              <a:rPr lang="vi-VN" smtClean="0"/>
              <a:t>9</a:t>
            </a:fld>
            <a:endParaRPr lang="vi-VN"/>
          </a:p>
        </p:txBody>
      </p:sp>
    </p:spTree>
    <p:extLst>
      <p:ext uri="{BB962C8B-B14F-4D97-AF65-F5344CB8AC3E}">
        <p14:creationId xmlns:p14="http://schemas.microsoft.com/office/powerpoint/2010/main" val="3185011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3CCDC-62D4-13BC-1FE9-F5A8F0A82CF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45228021-1AE9-2440-EEFF-54EB46D823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23BB4F92-2D0F-989E-805D-4B348B8FB82F}"/>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5" name="Footer Placeholder 4">
            <a:extLst>
              <a:ext uri="{FF2B5EF4-FFF2-40B4-BE49-F238E27FC236}">
                <a16:creationId xmlns:a16="http://schemas.microsoft.com/office/drawing/2014/main" id="{8B72DF9C-6BBE-30F2-95E0-68830362E1B4}"/>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F9BAE71D-EF6E-A927-730E-711397E36F29}"/>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3464101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BC798-FB65-F1EB-2719-F6390518C9CF}"/>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D0D1C731-0E06-B7CA-51F9-C0FA964F96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A294EDC3-BEF1-04D8-9513-C65DB0F5D7CB}"/>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5" name="Footer Placeholder 4">
            <a:extLst>
              <a:ext uri="{FF2B5EF4-FFF2-40B4-BE49-F238E27FC236}">
                <a16:creationId xmlns:a16="http://schemas.microsoft.com/office/drawing/2014/main" id="{DFAEE2B0-5BF4-DB87-2023-B2A507AF218C}"/>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15E020FD-301D-5259-8E88-C3BBC3DAD56E}"/>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16990785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3576D5-0676-EA9B-66A2-ACBA363BAAB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41C1F984-3E7C-C2B4-BA2E-A4EFEB7542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ED0DDE5F-2FCD-C92A-F43C-CFB15555BE1A}"/>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5" name="Footer Placeholder 4">
            <a:extLst>
              <a:ext uri="{FF2B5EF4-FFF2-40B4-BE49-F238E27FC236}">
                <a16:creationId xmlns:a16="http://schemas.microsoft.com/office/drawing/2014/main" id="{43880E84-07E2-F87E-D3C6-93538E1A4214}"/>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67D68EBE-D680-8FC8-318B-49716B55D799}"/>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13101061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Gemtek Front_標題投影片">
    <p:spTree>
      <p:nvGrpSpPr>
        <p:cNvPr id="1" name=""/>
        <p:cNvGrpSpPr/>
        <p:nvPr/>
      </p:nvGrpSpPr>
      <p:grpSpPr>
        <a:xfrm>
          <a:off x="0" y="0"/>
          <a:ext cx="0" cy="0"/>
          <a:chOff x="0" y="0"/>
          <a:chExt cx="0" cy="0"/>
        </a:xfrm>
      </p:grpSpPr>
      <p:grpSp>
        <p:nvGrpSpPr>
          <p:cNvPr id="17" name="群組 16"/>
          <p:cNvGrpSpPr/>
          <p:nvPr/>
        </p:nvGrpSpPr>
        <p:grpSpPr>
          <a:xfrm>
            <a:off x="-43" y="0"/>
            <a:ext cx="12192043" cy="6858000"/>
            <a:chOff x="-43" y="0"/>
            <a:chExt cx="12192043" cy="6858000"/>
          </a:xfrm>
        </p:grpSpPr>
        <p:pic>
          <p:nvPicPr>
            <p:cNvPr id="5" name="Shape 21" descr="C:\Users\MISNB\Desktop\2017-09-05[8].png"/>
            <p:cNvPicPr preferRelativeResize="0"/>
            <p:nvPr/>
          </p:nvPicPr>
          <p:blipFill rotWithShape="1">
            <a:blip r:embed="rId2">
              <a:alphaModFix/>
              <a:biLevel thresh="25000"/>
            </a:blip>
            <a:srcRect/>
            <a:stretch/>
          </p:blipFill>
          <p:spPr>
            <a:xfrm>
              <a:off x="-43" y="0"/>
              <a:ext cx="12192043" cy="6858000"/>
            </a:xfrm>
            <a:prstGeom prst="rect">
              <a:avLst/>
            </a:prstGeom>
            <a:noFill/>
            <a:ln>
              <a:noFill/>
            </a:ln>
          </p:spPr>
        </p:pic>
        <p:pic>
          <p:nvPicPr>
            <p:cNvPr id="8" name="Shape 6" descr="background.png"/>
            <p:cNvPicPr preferRelativeResize="0"/>
            <p:nvPr/>
          </p:nvPicPr>
          <p:blipFill rotWithShape="1">
            <a:blip r:embed="rId3" cstate="screen">
              <a:alphaModFix/>
              <a:extLst>
                <a:ext uri="{28A0092B-C50C-407E-A947-70E740481C1C}">
                  <a14:useLocalDpi xmlns:a14="http://schemas.microsoft.com/office/drawing/2010/main"/>
                </a:ext>
              </a:extLst>
            </a:blip>
            <a:srcRect t="18858"/>
            <a:stretch/>
          </p:blipFill>
          <p:spPr>
            <a:xfrm>
              <a:off x="-1" y="756619"/>
              <a:ext cx="12172494" cy="5556870"/>
            </a:xfrm>
            <a:prstGeom prst="rect">
              <a:avLst/>
            </a:prstGeom>
            <a:noFill/>
            <a:ln>
              <a:noFill/>
            </a:ln>
          </p:spPr>
        </p:pic>
      </p:grpSp>
      <p:pic>
        <p:nvPicPr>
          <p:cNvPr id="10" name="Shape 24" descr="C:\Users\MISNB\Desktop\2017-09-05[7].png"/>
          <p:cNvPicPr preferRelativeResize="0"/>
          <p:nvPr/>
        </p:nvPicPr>
        <p:blipFill rotWithShape="1">
          <a:blip r:embed="rId4">
            <a:alphaModFix/>
          </a:blip>
          <a:srcRect/>
          <a:stretch/>
        </p:blipFill>
        <p:spPr>
          <a:xfrm>
            <a:off x="10320868" y="6308728"/>
            <a:ext cx="1523619" cy="336455"/>
          </a:xfrm>
          <a:prstGeom prst="rect">
            <a:avLst/>
          </a:prstGeom>
          <a:noFill/>
          <a:ln>
            <a:noFill/>
          </a:ln>
        </p:spPr>
      </p:pic>
      <p:sp>
        <p:nvSpPr>
          <p:cNvPr id="18" name="標題 17"/>
          <p:cNvSpPr>
            <a:spLocks noGrp="1"/>
          </p:cNvSpPr>
          <p:nvPr>
            <p:ph type="title"/>
          </p:nvPr>
        </p:nvSpPr>
        <p:spPr>
          <a:xfrm>
            <a:off x="349972" y="498475"/>
            <a:ext cx="11328000" cy="1800000"/>
          </a:xfrm>
        </p:spPr>
        <p:txBody>
          <a:bodyPr anchor="t"/>
          <a:lstStyle>
            <a:lvl1pPr>
              <a:defRPr sz="4800">
                <a:solidFill>
                  <a:srgbClr val="055198"/>
                </a:solidFill>
              </a:defRPr>
            </a:lvl1pPr>
          </a:lstStyle>
          <a:p>
            <a:r>
              <a:rPr lang="zh-TW" altLang="en-US"/>
              <a:t>按一下以編輯母片標題樣式</a:t>
            </a:r>
            <a:endParaRPr lang="zh-TW" altLang="en-US" dirty="0"/>
          </a:p>
        </p:txBody>
      </p:sp>
      <p:sp>
        <p:nvSpPr>
          <p:cNvPr id="22" name="文字版面配置區 21"/>
          <p:cNvSpPr>
            <a:spLocks noGrp="1"/>
          </p:cNvSpPr>
          <p:nvPr>
            <p:ph type="body" sz="quarter" idx="10"/>
          </p:nvPr>
        </p:nvSpPr>
        <p:spPr>
          <a:xfrm>
            <a:off x="349974" y="5229320"/>
            <a:ext cx="6889751" cy="1080000"/>
          </a:xfrm>
        </p:spPr>
        <p:txBody>
          <a:bodyPr anchor="b">
            <a:normAutofit/>
          </a:bodyPr>
          <a:lstStyle>
            <a:lvl1pPr marL="0" indent="0">
              <a:buNone/>
              <a:defRPr sz="2400">
                <a:solidFill>
                  <a:srgbClr val="4591C5"/>
                </a:solidFill>
                <a:latin typeface="Calibri" panose="020F0502020204030204" pitchFamily="34" charset="0"/>
                <a:cs typeface="Calibri" panose="020F0502020204030204" pitchFamily="34" charset="0"/>
              </a:defRPr>
            </a:lvl1pPr>
          </a:lstStyle>
          <a:p>
            <a:pPr lvl="0"/>
            <a:r>
              <a:rPr lang="zh-TW" altLang="en-US"/>
              <a:t>按一下以編輯母片文字樣式</a:t>
            </a:r>
          </a:p>
        </p:txBody>
      </p:sp>
      <p:sp>
        <p:nvSpPr>
          <p:cNvPr id="11" name="Shape 33">
            <a:extLst>
              <a:ext uri="{FF2B5EF4-FFF2-40B4-BE49-F238E27FC236}">
                <a16:creationId xmlns:a16="http://schemas.microsoft.com/office/drawing/2014/main" id="{8024AA58-BCEF-48AE-8C4E-0DE3999E483D}"/>
              </a:ext>
            </a:extLst>
          </p:cNvPr>
          <p:cNvSpPr txBox="1"/>
          <p:nvPr/>
        </p:nvSpPr>
        <p:spPr>
          <a:xfrm>
            <a:off x="349975" y="6361476"/>
            <a:ext cx="2880000" cy="360000"/>
          </a:xfrm>
          <a:prstGeom prst="rect">
            <a:avLst/>
          </a:prstGeom>
          <a:noFill/>
          <a:ln>
            <a:noFill/>
          </a:ln>
        </p:spPr>
        <p:txBody>
          <a:bodyPr wrap="square" lIns="34275" tIns="34275" rIns="34275" bIns="34275" anchor="t" anchorCtr="0">
            <a:noAutofit/>
          </a:bodyPr>
          <a:lstStyle/>
          <a:p>
            <a:pPr>
              <a:buSzPct val="25000"/>
            </a:pPr>
            <a:r>
              <a:rPr lang="en-US" altLang="zh-TW" sz="1050" dirty="0">
                <a:solidFill>
                  <a:srgbClr val="055198"/>
                </a:solidFill>
                <a:latin typeface="Calibri" panose="020F0502020204030204" pitchFamily="34" charset="0"/>
                <a:ea typeface="Cambria Math" panose="02040503050406030204" pitchFamily="18" charset="0"/>
                <a:cs typeface="Calibri" panose="020F0502020204030204" pitchFamily="34" charset="0"/>
                <a:sym typeface="Calibri"/>
              </a:rPr>
              <a:t>Gemtek Confidential</a:t>
            </a:r>
          </a:p>
          <a:p>
            <a:pPr>
              <a:buSzPct val="25000"/>
            </a:pPr>
            <a:r>
              <a:rPr lang="en-US" altLang="zh-TW" sz="1050" dirty="0">
                <a:solidFill>
                  <a:srgbClr val="055198"/>
                </a:solidFill>
                <a:latin typeface="Calibri" panose="020F0502020204030204" pitchFamily="34" charset="0"/>
                <a:ea typeface="Cambria Math" panose="02040503050406030204" pitchFamily="18" charset="0"/>
                <a:cs typeface="Calibri" panose="020F0502020204030204" pitchFamily="34" charset="0"/>
                <a:sym typeface="Calibri"/>
              </a:rPr>
              <a:t>Distribution Prohibited</a:t>
            </a:r>
          </a:p>
        </p:txBody>
      </p:sp>
      <p:pic>
        <p:nvPicPr>
          <p:cNvPr id="12" name="Shape 7" descr="pasted-image.pdf"/>
          <p:cNvPicPr preferRelativeResize="0"/>
          <p:nvPr/>
        </p:nvPicPr>
        <p:blipFill rotWithShape="1">
          <a:blip r:embed="rId5" cstate="screen">
            <a:alphaModFix/>
            <a:extLst>
              <a:ext uri="{28A0092B-C50C-407E-A947-70E740481C1C}">
                <a14:useLocalDpi xmlns:a14="http://schemas.microsoft.com/office/drawing/2010/main"/>
              </a:ext>
            </a:extLst>
          </a:blip>
          <a:srcRect/>
          <a:stretch/>
        </p:blipFill>
        <p:spPr>
          <a:xfrm>
            <a:off x="10320869" y="6391492"/>
            <a:ext cx="1522729" cy="329985"/>
          </a:xfrm>
          <a:prstGeom prst="rect">
            <a:avLst/>
          </a:prstGeom>
          <a:noFill/>
          <a:ln>
            <a:noFill/>
          </a:ln>
        </p:spPr>
      </p:pic>
    </p:spTree>
    <p:extLst>
      <p:ext uri="{BB962C8B-B14F-4D97-AF65-F5344CB8AC3E}">
        <p14:creationId xmlns:p14="http://schemas.microsoft.com/office/powerpoint/2010/main" val="22550663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94AA7-29B9-400E-B5B3-8B15C5CCDBA1}"/>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E6B43ABD-7BE7-90CA-6241-3FF0BC1E11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14463891-1AF9-4994-A83E-1076CAF1CBCC}"/>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5" name="Footer Placeholder 4">
            <a:extLst>
              <a:ext uri="{FF2B5EF4-FFF2-40B4-BE49-F238E27FC236}">
                <a16:creationId xmlns:a16="http://schemas.microsoft.com/office/drawing/2014/main" id="{C90CFF36-A0D5-6AA1-D302-9A4C2A19B131}"/>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529F57D6-AAC5-8891-ACE7-AD8743833C81}"/>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23919632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C2BAB-3E6D-1401-D51C-957A06AEC3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2BDB4981-5D5E-7A98-DBBC-47F54E3CB54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F5225D-3ACC-CE5F-52C8-83832D8B2E38}"/>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5" name="Footer Placeholder 4">
            <a:extLst>
              <a:ext uri="{FF2B5EF4-FFF2-40B4-BE49-F238E27FC236}">
                <a16:creationId xmlns:a16="http://schemas.microsoft.com/office/drawing/2014/main" id="{F152DC70-2A96-FA00-E281-77325549E001}"/>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7DB334AB-66C4-28E2-73B7-03F711EACFDC}"/>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2450164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C141B-4F9B-4646-109D-5FBAF5F68CBD}"/>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15FF8EE5-E9E8-20A0-7EEB-594AC912859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23BADEE8-6143-E06D-737D-FFEF00EB1D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E6BDE09C-4FCD-E7ED-5E1B-722F6CFE1CF7}"/>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6" name="Footer Placeholder 5">
            <a:extLst>
              <a:ext uri="{FF2B5EF4-FFF2-40B4-BE49-F238E27FC236}">
                <a16:creationId xmlns:a16="http://schemas.microsoft.com/office/drawing/2014/main" id="{612ADA3E-D0CE-7432-BDB6-E130D1A4F162}"/>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F5720E5E-4951-8DE7-953E-6219C2DC77E6}"/>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2749538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D4B2-A395-C75D-036E-6493A2F34020}"/>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17B3C033-9D2E-AB3F-2624-FD80AF1160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32E2B6-BD70-3798-F384-55FEAA1CD3A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6178CAA1-AE4E-88A0-F0B8-3EF753FBDE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D000B1-B641-443C-C366-806FB383C4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7F7F4927-D42E-AFFA-B3E3-F2127BA1D1B7}"/>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8" name="Footer Placeholder 7">
            <a:extLst>
              <a:ext uri="{FF2B5EF4-FFF2-40B4-BE49-F238E27FC236}">
                <a16:creationId xmlns:a16="http://schemas.microsoft.com/office/drawing/2014/main" id="{E0C57C4C-02E6-41DA-A7C2-11E23FA310DE}"/>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30B559BA-81CB-7425-F7C6-C972E737B35D}"/>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9670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06701-148C-D5E3-8543-EAADA613D27C}"/>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7DBF7EF6-44E2-EA31-4AEC-E5C07FBA0309}"/>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4" name="Footer Placeholder 3">
            <a:extLst>
              <a:ext uri="{FF2B5EF4-FFF2-40B4-BE49-F238E27FC236}">
                <a16:creationId xmlns:a16="http://schemas.microsoft.com/office/drawing/2014/main" id="{0F820D97-1DDA-92AF-9A07-8879346E5028}"/>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5FF6D91A-9052-FF9E-2BAA-F3B6E342D9D1}"/>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2215403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5F0E8F-EAA1-1750-6D37-D026A8799185}"/>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3" name="Footer Placeholder 2">
            <a:extLst>
              <a:ext uri="{FF2B5EF4-FFF2-40B4-BE49-F238E27FC236}">
                <a16:creationId xmlns:a16="http://schemas.microsoft.com/office/drawing/2014/main" id="{F10F0351-10D0-C576-EE21-FB078CC8F84A}"/>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FCDFE35E-9240-BAB3-CB2F-2C5BD88CBF10}"/>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3992388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DCC4B-98FB-3AC3-A832-CFF354AEBE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7617180D-2D51-489D-3F6B-8690924C9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575F6DA4-DF94-EFD8-DC22-92518DEF28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7AEBBF-6513-19B8-D56A-32147A7357B4}"/>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6" name="Footer Placeholder 5">
            <a:extLst>
              <a:ext uri="{FF2B5EF4-FFF2-40B4-BE49-F238E27FC236}">
                <a16:creationId xmlns:a16="http://schemas.microsoft.com/office/drawing/2014/main" id="{99CB16FA-DABA-143A-8EE4-AC7B2FC74D28}"/>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0DCBF5F9-DA6B-ED0D-9BB1-8FB27A71662B}"/>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2749091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7281-22D5-C3FC-8B8A-E51668C61A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189D8B77-2FA8-8F2A-9C1D-B3B9D327AB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5764B1FC-5AE5-8CA3-7874-0288EF0324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51AF3C-C811-821F-CC68-0639C5F8C9A6}"/>
              </a:ext>
            </a:extLst>
          </p:cNvPr>
          <p:cNvSpPr>
            <a:spLocks noGrp="1"/>
          </p:cNvSpPr>
          <p:nvPr>
            <p:ph type="dt" sz="half" idx="10"/>
          </p:nvPr>
        </p:nvSpPr>
        <p:spPr/>
        <p:txBody>
          <a:bodyPr/>
          <a:lstStyle/>
          <a:p>
            <a:fld id="{9183B786-B62B-4E7F-885B-3E2E11E923F6}" type="datetimeFigureOut">
              <a:rPr lang="vi-VN" smtClean="0"/>
              <a:t>31/03/2025</a:t>
            </a:fld>
            <a:endParaRPr lang="vi-VN"/>
          </a:p>
        </p:txBody>
      </p:sp>
      <p:sp>
        <p:nvSpPr>
          <p:cNvPr id="6" name="Footer Placeholder 5">
            <a:extLst>
              <a:ext uri="{FF2B5EF4-FFF2-40B4-BE49-F238E27FC236}">
                <a16:creationId xmlns:a16="http://schemas.microsoft.com/office/drawing/2014/main" id="{E71647AD-EA08-C25A-71CD-8D6198537931}"/>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231B98A6-45F0-2BAE-4896-737B9E5B66E1}"/>
              </a:ext>
            </a:extLst>
          </p:cNvPr>
          <p:cNvSpPr>
            <a:spLocks noGrp="1"/>
          </p:cNvSpPr>
          <p:nvPr>
            <p:ph type="sldNum" sz="quarter" idx="12"/>
          </p:nvPr>
        </p:nvSpPr>
        <p:spPr/>
        <p:txBody>
          <a:bodyPr/>
          <a:lstStyle/>
          <a:p>
            <a:fld id="{99F6B714-30E5-4D8D-9A86-E3A6995BFC75}" type="slidenum">
              <a:rPr lang="vi-VN" smtClean="0"/>
              <a:t>‹#›</a:t>
            </a:fld>
            <a:endParaRPr lang="vi-VN"/>
          </a:p>
        </p:txBody>
      </p:sp>
    </p:spTree>
    <p:extLst>
      <p:ext uri="{BB962C8B-B14F-4D97-AF65-F5344CB8AC3E}">
        <p14:creationId xmlns:p14="http://schemas.microsoft.com/office/powerpoint/2010/main" val="407478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1E32DA-D49C-77CB-2665-714633C571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666E0CD2-EC54-8747-D87A-36E30D9C38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3BF18AA3-0D8A-DD3F-DBAA-15300986B0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183B786-B62B-4E7F-885B-3E2E11E923F6}" type="datetimeFigureOut">
              <a:rPr lang="vi-VN" smtClean="0"/>
              <a:t>31/03/2025</a:t>
            </a:fld>
            <a:endParaRPr lang="vi-VN"/>
          </a:p>
        </p:txBody>
      </p:sp>
      <p:sp>
        <p:nvSpPr>
          <p:cNvPr id="5" name="Footer Placeholder 4">
            <a:extLst>
              <a:ext uri="{FF2B5EF4-FFF2-40B4-BE49-F238E27FC236}">
                <a16:creationId xmlns:a16="http://schemas.microsoft.com/office/drawing/2014/main" id="{F4145AC2-88BB-4C72-B7B1-89C4B43BF9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vi-VN"/>
          </a:p>
        </p:txBody>
      </p:sp>
      <p:sp>
        <p:nvSpPr>
          <p:cNvPr id="6" name="Slide Number Placeholder 5">
            <a:extLst>
              <a:ext uri="{FF2B5EF4-FFF2-40B4-BE49-F238E27FC236}">
                <a16:creationId xmlns:a16="http://schemas.microsoft.com/office/drawing/2014/main" id="{232B5DBE-FDE8-95E2-5D50-8867EB28BF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9F6B714-30E5-4D8D-9A86-E3A6995BFC75}" type="slidenum">
              <a:rPr lang="vi-VN" smtClean="0"/>
              <a:t>‹#›</a:t>
            </a:fld>
            <a:endParaRPr lang="vi-VN"/>
          </a:p>
        </p:txBody>
      </p:sp>
    </p:spTree>
    <p:extLst>
      <p:ext uri="{BB962C8B-B14F-4D97-AF65-F5344CB8AC3E}">
        <p14:creationId xmlns:p14="http://schemas.microsoft.com/office/powerpoint/2010/main" val="2260722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7.emf"/><Relationship Id="rId7"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16.png"/><Relationship Id="rId5" Type="http://schemas.openxmlformats.org/officeDocument/2006/relationships/image" Target="../media/image29.png"/><Relationship Id="rId10" Type="http://schemas.openxmlformats.org/officeDocument/2006/relationships/image" Target="../media/image30.png"/><Relationship Id="rId4" Type="http://schemas.openxmlformats.org/officeDocument/2006/relationships/image" Target="../media/image28.png"/><Relationship Id="rId9"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7" Type="http://schemas.openxmlformats.org/officeDocument/2006/relationships/image" Target="../media/image10.emf"/><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14.png"/><Relationship Id="rId5" Type="http://schemas.openxmlformats.org/officeDocument/2006/relationships/image" Target="../media/image13.emf"/><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26.emf"/><Relationship Id="rId4" Type="http://schemas.openxmlformats.org/officeDocument/2006/relationships/image" Target="../media/image25.emf"/></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a:xfrm>
            <a:off x="-1" y="498475"/>
            <a:ext cx="12191935" cy="1800000"/>
          </a:xfrm>
        </p:spPr>
        <p:txBody>
          <a:bodyPr/>
          <a:lstStyle/>
          <a:p>
            <a:pPr algn="ctr"/>
            <a:r>
              <a:rPr lang="en-US" altLang="zh-TW" sz="5400" dirty="0">
                <a:latin typeface="+mn-lt"/>
              </a:rPr>
              <a:t>FAI check training</a:t>
            </a:r>
            <a:endParaRPr lang="zh-TW" altLang="en-US" sz="3200" dirty="0"/>
          </a:p>
        </p:txBody>
      </p:sp>
      <p:sp>
        <p:nvSpPr>
          <p:cNvPr id="3" name="Rectangle 2"/>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034665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7E776-45BB-2302-65D9-832C585A13CA}"/>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172346BA-C8A2-4A8D-46C7-3125FAAD2AC7}"/>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Packing_99_QRV1003.28</a:t>
            </a:r>
          </a:p>
        </p:txBody>
      </p:sp>
      <p:sp>
        <p:nvSpPr>
          <p:cNvPr id="22" name="Rectangle 21">
            <a:extLst>
              <a:ext uri="{FF2B5EF4-FFF2-40B4-BE49-F238E27FC236}">
                <a16:creationId xmlns:a16="http://schemas.microsoft.com/office/drawing/2014/main" id="{D40463C5-CBE3-18D3-516D-A5D35FFA6CD1}"/>
              </a:ext>
            </a:extLst>
          </p:cNvPr>
          <p:cNvSpPr/>
          <p:nvPr/>
        </p:nvSpPr>
        <p:spPr>
          <a:xfrm>
            <a:off x="0" y="437024"/>
            <a:ext cx="12192000" cy="6420976"/>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3" name="Picture 2">
            <a:extLst>
              <a:ext uri="{FF2B5EF4-FFF2-40B4-BE49-F238E27FC236}">
                <a16:creationId xmlns:a16="http://schemas.microsoft.com/office/drawing/2014/main" id="{A04AA80E-9FB3-4E64-6220-06F5E31B86F6}"/>
              </a:ext>
            </a:extLst>
          </p:cNvPr>
          <p:cNvPicPr>
            <a:picLocks noChangeAspect="1" noChangeArrowheads="1"/>
            <a:extLst>
              <a:ext uri="{84589F7E-364E-4C9E-8A38-B11213B215E9}">
                <a14:cameraTool xmlns:a14="http://schemas.microsoft.com/office/drawing/2010/main" cellRange="$G$6:$Q$26"/>
              </a:ext>
            </a:extLst>
          </p:cNvPicPr>
          <p:nvPr/>
        </p:nvPicPr>
        <p:blipFill>
          <a:blip r:embed="rId3"/>
          <a:srcRect/>
          <a:stretch>
            <a:fillRect/>
          </a:stretch>
        </p:blipFill>
        <p:spPr bwMode="auto">
          <a:xfrm>
            <a:off x="2395711" y="455312"/>
            <a:ext cx="5687254" cy="3806000"/>
          </a:xfrm>
          <a:prstGeom prst="rect">
            <a:avLst/>
          </a:prstGeom>
          <a:solidFill>
            <a:srgbClr xmlns:mc="http://schemas.openxmlformats.org/markup-compatibility/2006" xmlns:a14="http://schemas.microsoft.com/office/drawing/2010/main" val="FFFFFF" mc:Ignorable="a14" a14:legacySpreadsheetColorIndex="9"/>
          </a:solidFill>
          <a:ln w="6350" cap="flat" cmpd="sng">
            <a:solidFill>
              <a:srgbClr xmlns:mc="http://schemas.openxmlformats.org/markup-compatibility/2006" xmlns:a14="http://schemas.microsoft.com/office/drawing/2010/main" val="000000" mc:Ignorable="a14" a14:legacySpreadsheetColorIndex="64"/>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pic>
      <p:sp>
        <p:nvSpPr>
          <p:cNvPr id="4" name="TextBox 3">
            <a:extLst>
              <a:ext uri="{FF2B5EF4-FFF2-40B4-BE49-F238E27FC236}">
                <a16:creationId xmlns:a16="http://schemas.microsoft.com/office/drawing/2014/main" id="{F19D8D89-BD11-2B68-51CE-36A2AE52654E}"/>
              </a:ext>
            </a:extLst>
          </p:cNvPr>
          <p:cNvSpPr txBox="1"/>
          <p:nvPr/>
        </p:nvSpPr>
        <p:spPr>
          <a:xfrm>
            <a:off x="67658" y="2356228"/>
            <a:ext cx="1755648" cy="430887"/>
          </a:xfrm>
          <a:prstGeom prst="rect">
            <a:avLst/>
          </a:prstGeom>
          <a:solidFill>
            <a:srgbClr val="92D050"/>
          </a:solidFill>
        </p:spPr>
        <p:txBody>
          <a:bodyPr wrap="square" rtlCol="0">
            <a:spAutoFit/>
          </a:bodyPr>
          <a:lstStyle/>
          <a:p>
            <a:r>
              <a:rPr lang="vi-VN" sz="1100" dirty="0">
                <a:latin typeface="+mj-lt"/>
              </a:rPr>
              <a:t>Leader/Multy kiểm traxác nhận thực tế và điền kết quả</a:t>
            </a:r>
          </a:p>
        </p:txBody>
      </p:sp>
      <p:cxnSp>
        <p:nvCxnSpPr>
          <p:cNvPr id="6" name="Straight Arrow Connector 5">
            <a:extLst>
              <a:ext uri="{FF2B5EF4-FFF2-40B4-BE49-F238E27FC236}">
                <a16:creationId xmlns:a16="http://schemas.microsoft.com/office/drawing/2014/main" id="{C2620736-2BB3-5A64-ED55-9EF80F667C5F}"/>
              </a:ext>
            </a:extLst>
          </p:cNvPr>
          <p:cNvCxnSpPr>
            <a:cxnSpLocks/>
          </p:cNvCxnSpPr>
          <p:nvPr/>
        </p:nvCxnSpPr>
        <p:spPr>
          <a:xfrm flipH="1">
            <a:off x="1814145" y="1261574"/>
            <a:ext cx="1340518" cy="125791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 name="Straight Arrow Connector 9">
            <a:extLst>
              <a:ext uri="{FF2B5EF4-FFF2-40B4-BE49-F238E27FC236}">
                <a16:creationId xmlns:a16="http://schemas.microsoft.com/office/drawing/2014/main" id="{08FF4F53-9903-7A01-306D-29B541532C47}"/>
              </a:ext>
            </a:extLst>
          </p:cNvPr>
          <p:cNvCxnSpPr>
            <a:cxnSpLocks/>
          </p:cNvCxnSpPr>
          <p:nvPr/>
        </p:nvCxnSpPr>
        <p:spPr>
          <a:xfrm flipH="1">
            <a:off x="1823306" y="1620636"/>
            <a:ext cx="1322196" cy="94273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 name="Straight Arrow Connector 10">
            <a:extLst>
              <a:ext uri="{FF2B5EF4-FFF2-40B4-BE49-F238E27FC236}">
                <a16:creationId xmlns:a16="http://schemas.microsoft.com/office/drawing/2014/main" id="{8C74EE4A-E047-464D-DE1A-1190AF344999}"/>
              </a:ext>
            </a:extLst>
          </p:cNvPr>
          <p:cNvCxnSpPr>
            <a:cxnSpLocks/>
          </p:cNvCxnSpPr>
          <p:nvPr/>
        </p:nvCxnSpPr>
        <p:spPr>
          <a:xfrm flipH="1">
            <a:off x="1823306" y="2067836"/>
            <a:ext cx="1331357" cy="51213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2" name="Straight Arrow Connector 11">
            <a:extLst>
              <a:ext uri="{FF2B5EF4-FFF2-40B4-BE49-F238E27FC236}">
                <a16:creationId xmlns:a16="http://schemas.microsoft.com/office/drawing/2014/main" id="{65157AE8-A20B-872C-9B80-C402EA17AE0A}"/>
              </a:ext>
            </a:extLst>
          </p:cNvPr>
          <p:cNvCxnSpPr>
            <a:cxnSpLocks/>
          </p:cNvCxnSpPr>
          <p:nvPr/>
        </p:nvCxnSpPr>
        <p:spPr>
          <a:xfrm flipH="1" flipV="1">
            <a:off x="1823306" y="2579968"/>
            <a:ext cx="1331357" cy="13341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3" name="Straight Arrow Connector 12">
            <a:extLst>
              <a:ext uri="{FF2B5EF4-FFF2-40B4-BE49-F238E27FC236}">
                <a16:creationId xmlns:a16="http://schemas.microsoft.com/office/drawing/2014/main" id="{5FEFCEBA-C015-18E8-5445-3D20F3FB240D}"/>
              </a:ext>
            </a:extLst>
          </p:cNvPr>
          <p:cNvCxnSpPr>
            <a:cxnSpLocks/>
          </p:cNvCxnSpPr>
          <p:nvPr/>
        </p:nvCxnSpPr>
        <p:spPr>
          <a:xfrm flipH="1" flipV="1">
            <a:off x="1823306" y="2708380"/>
            <a:ext cx="1322196" cy="110128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98E912C9-026E-89EF-7FB3-2153CEDCCF48}"/>
              </a:ext>
            </a:extLst>
          </p:cNvPr>
          <p:cNvSpPr txBox="1"/>
          <p:nvPr/>
        </p:nvSpPr>
        <p:spPr>
          <a:xfrm>
            <a:off x="3154663" y="4052424"/>
            <a:ext cx="667747" cy="230832"/>
          </a:xfrm>
          <a:prstGeom prst="rect">
            <a:avLst/>
          </a:prstGeom>
          <a:solidFill>
            <a:srgbClr val="92D050"/>
          </a:solidFill>
        </p:spPr>
        <p:txBody>
          <a:bodyPr wrap="square" rtlCol="0">
            <a:spAutoFit/>
          </a:bodyPr>
          <a:lstStyle/>
          <a:p>
            <a:r>
              <a:rPr lang="vi-VN" sz="900" dirty="0">
                <a:latin typeface="+mj-lt"/>
              </a:rPr>
              <a:t>QC kí tên</a:t>
            </a:r>
          </a:p>
        </p:txBody>
      </p:sp>
      <p:sp>
        <p:nvSpPr>
          <p:cNvPr id="21" name="TextBox 20">
            <a:extLst>
              <a:ext uri="{FF2B5EF4-FFF2-40B4-BE49-F238E27FC236}">
                <a16:creationId xmlns:a16="http://schemas.microsoft.com/office/drawing/2014/main" id="{DFEE597D-152C-2D67-2D7B-F23D3B42CF94}"/>
              </a:ext>
            </a:extLst>
          </p:cNvPr>
          <p:cNvSpPr txBox="1"/>
          <p:nvPr/>
        </p:nvSpPr>
        <p:spPr>
          <a:xfrm>
            <a:off x="5674476" y="4052424"/>
            <a:ext cx="1302597" cy="230832"/>
          </a:xfrm>
          <a:prstGeom prst="rect">
            <a:avLst/>
          </a:prstGeom>
          <a:solidFill>
            <a:srgbClr val="92D050"/>
          </a:solidFill>
        </p:spPr>
        <p:txBody>
          <a:bodyPr wrap="square" rtlCol="0">
            <a:spAutoFit/>
          </a:bodyPr>
          <a:lstStyle/>
          <a:p>
            <a:r>
              <a:rPr lang="vi-VN" sz="900" dirty="0">
                <a:latin typeface="+mj-lt"/>
              </a:rPr>
              <a:t>Leader/Multy kí tên</a:t>
            </a:r>
          </a:p>
        </p:txBody>
      </p:sp>
      <p:sp>
        <p:nvSpPr>
          <p:cNvPr id="23" name="TextBox 22">
            <a:extLst>
              <a:ext uri="{FF2B5EF4-FFF2-40B4-BE49-F238E27FC236}">
                <a16:creationId xmlns:a16="http://schemas.microsoft.com/office/drawing/2014/main" id="{A8453409-4B76-842F-DBD9-5188361BC84E}"/>
              </a:ext>
            </a:extLst>
          </p:cNvPr>
          <p:cNvSpPr txBox="1"/>
          <p:nvPr/>
        </p:nvSpPr>
        <p:spPr>
          <a:xfrm>
            <a:off x="5961344" y="1224998"/>
            <a:ext cx="1289645" cy="769441"/>
          </a:xfrm>
          <a:prstGeom prst="rect">
            <a:avLst/>
          </a:prstGeom>
          <a:solidFill>
            <a:srgbClr val="92D050"/>
          </a:solidFill>
        </p:spPr>
        <p:txBody>
          <a:bodyPr wrap="square" rtlCol="0">
            <a:spAutoFit/>
          </a:bodyPr>
          <a:lstStyle/>
          <a:p>
            <a:r>
              <a:rPr lang="vi-VN" sz="1100" dirty="0">
                <a:latin typeface="+mj-lt"/>
              </a:rPr>
              <a:t>QC check xong không có bất thường tích vào phê duyệt</a:t>
            </a:r>
          </a:p>
        </p:txBody>
      </p:sp>
      <p:pic>
        <p:nvPicPr>
          <p:cNvPr id="25" name="Picture 24">
            <a:extLst>
              <a:ext uri="{FF2B5EF4-FFF2-40B4-BE49-F238E27FC236}">
                <a16:creationId xmlns:a16="http://schemas.microsoft.com/office/drawing/2014/main" id="{33D118E7-7796-22D9-5FFD-8D5026180478}"/>
              </a:ext>
            </a:extLst>
          </p:cNvPr>
          <p:cNvPicPr>
            <a:picLocks noChangeAspect="1"/>
          </p:cNvPicPr>
          <p:nvPr/>
        </p:nvPicPr>
        <p:blipFill>
          <a:blip r:embed="rId4"/>
          <a:stretch>
            <a:fillRect/>
          </a:stretch>
        </p:blipFill>
        <p:spPr>
          <a:xfrm>
            <a:off x="8624519" y="885091"/>
            <a:ext cx="3480991" cy="1925766"/>
          </a:xfrm>
          <a:prstGeom prst="rect">
            <a:avLst/>
          </a:prstGeom>
        </p:spPr>
      </p:pic>
      <p:cxnSp>
        <p:nvCxnSpPr>
          <p:cNvPr id="26" name="Straight Arrow Connector 25">
            <a:extLst>
              <a:ext uri="{FF2B5EF4-FFF2-40B4-BE49-F238E27FC236}">
                <a16:creationId xmlns:a16="http://schemas.microsoft.com/office/drawing/2014/main" id="{CD282344-DB02-BB98-4DB5-E2761443BFF6}"/>
              </a:ext>
            </a:extLst>
          </p:cNvPr>
          <p:cNvCxnSpPr>
            <a:cxnSpLocks/>
          </p:cNvCxnSpPr>
          <p:nvPr/>
        </p:nvCxnSpPr>
        <p:spPr>
          <a:xfrm>
            <a:off x="5580570" y="755188"/>
            <a:ext cx="3054677" cy="50638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8" name="TextBox 27">
            <a:extLst>
              <a:ext uri="{FF2B5EF4-FFF2-40B4-BE49-F238E27FC236}">
                <a16:creationId xmlns:a16="http://schemas.microsoft.com/office/drawing/2014/main" id="{EF215552-E49C-8B8E-01EA-226D7E88EF98}"/>
              </a:ext>
            </a:extLst>
          </p:cNvPr>
          <p:cNvSpPr txBox="1"/>
          <p:nvPr/>
        </p:nvSpPr>
        <p:spPr>
          <a:xfrm>
            <a:off x="8604122" y="590497"/>
            <a:ext cx="2663702" cy="261610"/>
          </a:xfrm>
          <a:prstGeom prst="rect">
            <a:avLst/>
          </a:prstGeom>
          <a:solidFill>
            <a:srgbClr val="92D050"/>
          </a:solidFill>
        </p:spPr>
        <p:txBody>
          <a:bodyPr wrap="square" rtlCol="0">
            <a:spAutoFit/>
          </a:bodyPr>
          <a:lstStyle/>
          <a:p>
            <a:r>
              <a:rPr lang="vi-VN" sz="1100" dirty="0">
                <a:latin typeface="+mj-lt"/>
              </a:rPr>
              <a:t>Leader/Multy kiểm ver trên hệ thống BOM</a:t>
            </a:r>
          </a:p>
        </p:txBody>
      </p:sp>
      <p:cxnSp>
        <p:nvCxnSpPr>
          <p:cNvPr id="29" name="Straight Arrow Connector 28">
            <a:extLst>
              <a:ext uri="{FF2B5EF4-FFF2-40B4-BE49-F238E27FC236}">
                <a16:creationId xmlns:a16="http://schemas.microsoft.com/office/drawing/2014/main" id="{AA546994-8DF4-C723-A094-DBBDBA8E361C}"/>
              </a:ext>
            </a:extLst>
          </p:cNvPr>
          <p:cNvCxnSpPr>
            <a:cxnSpLocks/>
          </p:cNvCxnSpPr>
          <p:nvPr/>
        </p:nvCxnSpPr>
        <p:spPr>
          <a:xfrm>
            <a:off x="5500890" y="2411203"/>
            <a:ext cx="2902446" cy="98529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32" name="Picture 31">
            <a:extLst>
              <a:ext uri="{FF2B5EF4-FFF2-40B4-BE49-F238E27FC236}">
                <a16:creationId xmlns:a16="http://schemas.microsoft.com/office/drawing/2014/main" id="{E316BC84-9BA6-BB20-7B0A-E23F1509CA83}"/>
              </a:ext>
            </a:extLst>
          </p:cNvPr>
          <p:cNvPicPr>
            <a:picLocks noChangeAspect="1"/>
          </p:cNvPicPr>
          <p:nvPr/>
        </p:nvPicPr>
        <p:blipFill>
          <a:blip r:embed="rId5"/>
          <a:stretch>
            <a:fillRect/>
          </a:stretch>
        </p:blipFill>
        <p:spPr>
          <a:xfrm>
            <a:off x="7399355" y="4845510"/>
            <a:ext cx="2614532" cy="1575466"/>
          </a:xfrm>
          <a:prstGeom prst="rect">
            <a:avLst/>
          </a:prstGeom>
        </p:spPr>
      </p:pic>
      <p:pic>
        <p:nvPicPr>
          <p:cNvPr id="33" name="Picture 32">
            <a:extLst>
              <a:ext uri="{FF2B5EF4-FFF2-40B4-BE49-F238E27FC236}">
                <a16:creationId xmlns:a16="http://schemas.microsoft.com/office/drawing/2014/main" id="{5D392C21-2055-35BF-993A-C6E1842936A3}"/>
              </a:ext>
            </a:extLst>
          </p:cNvPr>
          <p:cNvPicPr>
            <a:picLocks noChangeAspect="1"/>
          </p:cNvPicPr>
          <p:nvPr/>
        </p:nvPicPr>
        <p:blipFill>
          <a:blip r:embed="rId6"/>
          <a:stretch>
            <a:fillRect/>
          </a:stretch>
        </p:blipFill>
        <p:spPr>
          <a:xfrm>
            <a:off x="4607809" y="4338007"/>
            <a:ext cx="1924066" cy="831782"/>
          </a:xfrm>
          <a:prstGeom prst="rect">
            <a:avLst/>
          </a:prstGeom>
        </p:spPr>
      </p:pic>
      <p:pic>
        <p:nvPicPr>
          <p:cNvPr id="34" name="Picture 33">
            <a:extLst>
              <a:ext uri="{FF2B5EF4-FFF2-40B4-BE49-F238E27FC236}">
                <a16:creationId xmlns:a16="http://schemas.microsoft.com/office/drawing/2014/main" id="{0AC142EE-059B-56DB-D7B7-136CF012BC36}"/>
              </a:ext>
            </a:extLst>
          </p:cNvPr>
          <p:cNvPicPr>
            <a:picLocks noChangeAspect="1"/>
          </p:cNvPicPr>
          <p:nvPr/>
        </p:nvPicPr>
        <p:blipFill>
          <a:blip r:embed="rId7"/>
          <a:stretch>
            <a:fillRect/>
          </a:stretch>
        </p:blipFill>
        <p:spPr>
          <a:xfrm>
            <a:off x="5288610" y="5663374"/>
            <a:ext cx="1757750" cy="878875"/>
          </a:xfrm>
          <a:prstGeom prst="rect">
            <a:avLst/>
          </a:prstGeom>
        </p:spPr>
      </p:pic>
      <p:cxnSp>
        <p:nvCxnSpPr>
          <p:cNvPr id="35" name="Straight Arrow Connector 34">
            <a:extLst>
              <a:ext uri="{FF2B5EF4-FFF2-40B4-BE49-F238E27FC236}">
                <a16:creationId xmlns:a16="http://schemas.microsoft.com/office/drawing/2014/main" id="{5E27888F-6920-9EC9-F3D0-2D2E9768C562}"/>
              </a:ext>
            </a:extLst>
          </p:cNvPr>
          <p:cNvCxnSpPr>
            <a:cxnSpLocks/>
          </p:cNvCxnSpPr>
          <p:nvPr/>
        </p:nvCxnSpPr>
        <p:spPr>
          <a:xfrm>
            <a:off x="4228175" y="3342473"/>
            <a:ext cx="932593" cy="99553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7" name="Straight Arrow Connector 36">
            <a:extLst>
              <a:ext uri="{FF2B5EF4-FFF2-40B4-BE49-F238E27FC236}">
                <a16:creationId xmlns:a16="http://schemas.microsoft.com/office/drawing/2014/main" id="{6D6F7A5F-B4B9-03B8-FFA7-8BAD58B5D58E}"/>
              </a:ext>
            </a:extLst>
          </p:cNvPr>
          <p:cNvCxnSpPr>
            <a:cxnSpLocks/>
          </p:cNvCxnSpPr>
          <p:nvPr/>
        </p:nvCxnSpPr>
        <p:spPr>
          <a:xfrm>
            <a:off x="5803095" y="5176602"/>
            <a:ext cx="158249" cy="4564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1" name="Straight Arrow Connector 40">
            <a:extLst>
              <a:ext uri="{FF2B5EF4-FFF2-40B4-BE49-F238E27FC236}">
                <a16:creationId xmlns:a16="http://schemas.microsoft.com/office/drawing/2014/main" id="{FDA84A52-4178-6A87-B6B1-8A59640A7FD5}"/>
              </a:ext>
            </a:extLst>
          </p:cNvPr>
          <p:cNvCxnSpPr>
            <a:cxnSpLocks/>
            <a:stCxn id="34" idx="3"/>
            <a:endCxn id="32" idx="1"/>
          </p:cNvCxnSpPr>
          <p:nvPr/>
        </p:nvCxnSpPr>
        <p:spPr>
          <a:xfrm flipV="1">
            <a:off x="7046360" y="5633243"/>
            <a:ext cx="352995" cy="46956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44" name="Picture 43">
            <a:extLst>
              <a:ext uri="{FF2B5EF4-FFF2-40B4-BE49-F238E27FC236}">
                <a16:creationId xmlns:a16="http://schemas.microsoft.com/office/drawing/2014/main" id="{5006A476-B65A-DEB6-D492-FF4CF3568858}"/>
              </a:ext>
            </a:extLst>
          </p:cNvPr>
          <p:cNvPicPr>
            <a:picLocks noChangeAspect="1"/>
          </p:cNvPicPr>
          <p:nvPr/>
        </p:nvPicPr>
        <p:blipFill>
          <a:blip r:embed="rId8"/>
          <a:stretch>
            <a:fillRect/>
          </a:stretch>
        </p:blipFill>
        <p:spPr>
          <a:xfrm>
            <a:off x="133598" y="4426014"/>
            <a:ext cx="1924737" cy="709214"/>
          </a:xfrm>
          <a:prstGeom prst="rect">
            <a:avLst/>
          </a:prstGeom>
        </p:spPr>
      </p:pic>
      <p:pic>
        <p:nvPicPr>
          <p:cNvPr id="45" name="Picture 44">
            <a:extLst>
              <a:ext uri="{FF2B5EF4-FFF2-40B4-BE49-F238E27FC236}">
                <a16:creationId xmlns:a16="http://schemas.microsoft.com/office/drawing/2014/main" id="{C21C4434-3D7F-625C-6F59-A13749C58D40}"/>
              </a:ext>
            </a:extLst>
          </p:cNvPr>
          <p:cNvPicPr>
            <a:picLocks noChangeAspect="1"/>
          </p:cNvPicPr>
          <p:nvPr/>
        </p:nvPicPr>
        <p:blipFill>
          <a:blip r:embed="rId9"/>
          <a:stretch>
            <a:fillRect/>
          </a:stretch>
        </p:blipFill>
        <p:spPr>
          <a:xfrm>
            <a:off x="105891" y="3294301"/>
            <a:ext cx="1590795" cy="834948"/>
          </a:xfrm>
          <a:prstGeom prst="rect">
            <a:avLst/>
          </a:prstGeom>
        </p:spPr>
      </p:pic>
      <p:sp>
        <p:nvSpPr>
          <p:cNvPr id="46" name="TextBox 45">
            <a:extLst>
              <a:ext uri="{FF2B5EF4-FFF2-40B4-BE49-F238E27FC236}">
                <a16:creationId xmlns:a16="http://schemas.microsoft.com/office/drawing/2014/main" id="{C7904F81-0E5C-CB60-9BD3-EC87C40ECB8B}"/>
              </a:ext>
            </a:extLst>
          </p:cNvPr>
          <p:cNvSpPr txBox="1"/>
          <p:nvPr/>
        </p:nvSpPr>
        <p:spPr>
          <a:xfrm>
            <a:off x="538500" y="3222462"/>
            <a:ext cx="930408" cy="261610"/>
          </a:xfrm>
          <a:prstGeom prst="rect">
            <a:avLst/>
          </a:prstGeom>
          <a:solidFill>
            <a:srgbClr val="92D050"/>
          </a:solidFill>
        </p:spPr>
        <p:txBody>
          <a:bodyPr wrap="square" rtlCol="0">
            <a:spAutoFit/>
          </a:bodyPr>
          <a:lstStyle/>
          <a:p>
            <a:r>
              <a:rPr lang="vi-VN" sz="1100" dirty="0">
                <a:latin typeface="+mj-lt"/>
              </a:rPr>
              <a:t>SOP yêu cầu</a:t>
            </a:r>
          </a:p>
        </p:txBody>
      </p:sp>
      <p:sp>
        <p:nvSpPr>
          <p:cNvPr id="47" name="TextBox 46">
            <a:extLst>
              <a:ext uri="{FF2B5EF4-FFF2-40B4-BE49-F238E27FC236}">
                <a16:creationId xmlns:a16="http://schemas.microsoft.com/office/drawing/2014/main" id="{1D170C7B-E439-2121-B501-3681D6818F3E}"/>
              </a:ext>
            </a:extLst>
          </p:cNvPr>
          <p:cNvSpPr txBox="1"/>
          <p:nvPr/>
        </p:nvSpPr>
        <p:spPr>
          <a:xfrm>
            <a:off x="809618" y="4261312"/>
            <a:ext cx="1565734" cy="246221"/>
          </a:xfrm>
          <a:prstGeom prst="rect">
            <a:avLst/>
          </a:prstGeom>
          <a:solidFill>
            <a:srgbClr val="92D050"/>
          </a:solidFill>
        </p:spPr>
        <p:txBody>
          <a:bodyPr wrap="square" rtlCol="0">
            <a:spAutoFit/>
          </a:bodyPr>
          <a:lstStyle/>
          <a:p>
            <a:r>
              <a:rPr lang="vi-VN" sz="1000" dirty="0">
                <a:latin typeface="+mj-lt"/>
              </a:rPr>
              <a:t>Thực tế máy scan QC850</a:t>
            </a:r>
          </a:p>
        </p:txBody>
      </p:sp>
      <p:cxnSp>
        <p:nvCxnSpPr>
          <p:cNvPr id="64" name="Straight Arrow Connector 63">
            <a:extLst>
              <a:ext uri="{FF2B5EF4-FFF2-40B4-BE49-F238E27FC236}">
                <a16:creationId xmlns:a16="http://schemas.microsoft.com/office/drawing/2014/main" id="{4AA0824C-CEA3-5BA5-2EA6-4BC826A6969B}"/>
              </a:ext>
            </a:extLst>
          </p:cNvPr>
          <p:cNvCxnSpPr>
            <a:cxnSpLocks/>
          </p:cNvCxnSpPr>
          <p:nvPr/>
        </p:nvCxnSpPr>
        <p:spPr>
          <a:xfrm flipH="1">
            <a:off x="524713" y="3855780"/>
            <a:ext cx="451159" cy="61594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67" name="Picture 66">
            <a:extLst>
              <a:ext uri="{FF2B5EF4-FFF2-40B4-BE49-F238E27FC236}">
                <a16:creationId xmlns:a16="http://schemas.microsoft.com/office/drawing/2014/main" id="{C542D374-1ECB-1220-617F-0A6ED388F1FE}"/>
              </a:ext>
            </a:extLst>
          </p:cNvPr>
          <p:cNvPicPr>
            <a:picLocks noChangeAspect="1"/>
          </p:cNvPicPr>
          <p:nvPr/>
        </p:nvPicPr>
        <p:blipFill>
          <a:blip r:embed="rId10"/>
          <a:stretch>
            <a:fillRect/>
          </a:stretch>
        </p:blipFill>
        <p:spPr>
          <a:xfrm>
            <a:off x="8163876" y="3387449"/>
            <a:ext cx="3988621" cy="1389785"/>
          </a:xfrm>
          <a:prstGeom prst="rect">
            <a:avLst/>
          </a:prstGeom>
        </p:spPr>
      </p:pic>
      <p:sp>
        <p:nvSpPr>
          <p:cNvPr id="69" name="TextBox 68">
            <a:extLst>
              <a:ext uri="{FF2B5EF4-FFF2-40B4-BE49-F238E27FC236}">
                <a16:creationId xmlns:a16="http://schemas.microsoft.com/office/drawing/2014/main" id="{E2606A77-E33D-6893-8064-6CBB69A57DCF}"/>
              </a:ext>
            </a:extLst>
          </p:cNvPr>
          <p:cNvSpPr txBox="1"/>
          <p:nvPr/>
        </p:nvSpPr>
        <p:spPr>
          <a:xfrm>
            <a:off x="9487463" y="3587088"/>
            <a:ext cx="1300039" cy="430887"/>
          </a:xfrm>
          <a:prstGeom prst="rect">
            <a:avLst/>
          </a:prstGeom>
          <a:solidFill>
            <a:srgbClr val="92D050"/>
          </a:solidFill>
        </p:spPr>
        <p:txBody>
          <a:bodyPr wrap="square" rtlCol="0">
            <a:spAutoFit/>
          </a:bodyPr>
          <a:lstStyle/>
          <a:p>
            <a:r>
              <a:rPr lang="vi-VN" sz="1100" dirty="0">
                <a:latin typeface="+mj-lt"/>
              </a:rPr>
              <a:t>Leader/Multy kiểm ver SOP trên PLM</a:t>
            </a:r>
          </a:p>
        </p:txBody>
      </p:sp>
    </p:spTree>
    <p:extLst>
      <p:ext uri="{BB962C8B-B14F-4D97-AF65-F5344CB8AC3E}">
        <p14:creationId xmlns:p14="http://schemas.microsoft.com/office/powerpoint/2010/main" val="386396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8DA3D-45A4-8957-EE22-585B31DF8E79}"/>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7A08429D-4E2F-4DE0-3D86-A404DBA8B149}"/>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Packing_99_QRV1003.28</a:t>
            </a:r>
          </a:p>
        </p:txBody>
      </p:sp>
      <p:sp>
        <p:nvSpPr>
          <p:cNvPr id="22" name="Rectangle 21">
            <a:extLst>
              <a:ext uri="{FF2B5EF4-FFF2-40B4-BE49-F238E27FC236}">
                <a16:creationId xmlns:a16="http://schemas.microsoft.com/office/drawing/2014/main" id="{AEBD9A10-855A-E41A-2C20-C89166406897}"/>
              </a:ext>
            </a:extLst>
          </p:cNvPr>
          <p:cNvSpPr/>
          <p:nvPr/>
        </p:nvSpPr>
        <p:spPr>
          <a:xfrm>
            <a:off x="0" y="437024"/>
            <a:ext cx="12192000" cy="6420976"/>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3" name="Picture 2">
            <a:extLst>
              <a:ext uri="{FF2B5EF4-FFF2-40B4-BE49-F238E27FC236}">
                <a16:creationId xmlns:a16="http://schemas.microsoft.com/office/drawing/2014/main" id="{38257D64-137C-FCF5-E523-2C9858061E0F}"/>
              </a:ext>
            </a:extLst>
          </p:cNvPr>
          <p:cNvPicPr>
            <a:picLocks noChangeAspect="1" noChangeArrowheads="1"/>
            <a:extLst>
              <a:ext uri="{84589F7E-364E-4C9E-8A38-B11213B215E9}">
                <a14:cameraTool xmlns:a14="http://schemas.microsoft.com/office/drawing/2010/main" cellRange="$G$27:$Q$39"/>
              </a:ext>
            </a:extLst>
          </p:cNvPicPr>
          <p:nvPr/>
        </p:nvPicPr>
        <p:blipFill>
          <a:blip r:embed="rId3"/>
          <a:srcRect/>
          <a:stretch>
            <a:fillRect/>
          </a:stretch>
        </p:blipFill>
        <p:spPr bwMode="auto">
          <a:xfrm>
            <a:off x="64425" y="564365"/>
            <a:ext cx="6422010" cy="2380003"/>
          </a:xfrm>
          <a:prstGeom prst="rect">
            <a:avLst/>
          </a:prstGeom>
          <a:solidFill>
            <a:srgbClr xmlns:mc="http://schemas.openxmlformats.org/markup-compatibility/2006" xmlns:a14="http://schemas.microsoft.com/office/drawing/2010/main" val="FFFFFF" mc:Ignorable="a14" a14:legacySpreadsheetColorIndex="9"/>
          </a:solidFill>
          <a:ln w="6350" cap="flat" cmpd="sng">
            <a:solidFill>
              <a:srgbClr xmlns:mc="http://schemas.openxmlformats.org/markup-compatibility/2006" xmlns:a14="http://schemas.microsoft.com/office/drawing/2010/main" val="000000" mc:Ignorable="a14" a14:legacySpreadsheetColorIndex="64"/>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pic>
      <p:pic>
        <p:nvPicPr>
          <p:cNvPr id="4" name="Picture 3">
            <a:extLst>
              <a:ext uri="{FF2B5EF4-FFF2-40B4-BE49-F238E27FC236}">
                <a16:creationId xmlns:a16="http://schemas.microsoft.com/office/drawing/2014/main" id="{E38FE7E8-D90C-47E5-803A-063F768BE2D8}"/>
              </a:ext>
            </a:extLst>
          </p:cNvPr>
          <p:cNvPicPr>
            <a:picLocks noChangeAspect="1"/>
          </p:cNvPicPr>
          <p:nvPr/>
        </p:nvPicPr>
        <p:blipFill>
          <a:blip r:embed="rId4"/>
          <a:stretch>
            <a:fillRect/>
          </a:stretch>
        </p:blipFill>
        <p:spPr>
          <a:xfrm>
            <a:off x="7851648" y="564365"/>
            <a:ext cx="4095015" cy="2519665"/>
          </a:xfrm>
          <a:prstGeom prst="rect">
            <a:avLst/>
          </a:prstGeom>
        </p:spPr>
      </p:pic>
      <p:sp>
        <p:nvSpPr>
          <p:cNvPr id="6" name="TextBox 5">
            <a:extLst>
              <a:ext uri="{FF2B5EF4-FFF2-40B4-BE49-F238E27FC236}">
                <a16:creationId xmlns:a16="http://schemas.microsoft.com/office/drawing/2014/main" id="{C42C42FE-A5AC-3F5A-3FFC-A14FAFAC5C32}"/>
              </a:ext>
            </a:extLst>
          </p:cNvPr>
          <p:cNvSpPr txBox="1"/>
          <p:nvPr/>
        </p:nvSpPr>
        <p:spPr>
          <a:xfrm>
            <a:off x="3407664" y="1180398"/>
            <a:ext cx="1755648" cy="430887"/>
          </a:xfrm>
          <a:prstGeom prst="rect">
            <a:avLst/>
          </a:prstGeom>
          <a:solidFill>
            <a:srgbClr val="92D050"/>
          </a:solidFill>
        </p:spPr>
        <p:txBody>
          <a:bodyPr wrap="square" rtlCol="0">
            <a:spAutoFit/>
          </a:bodyPr>
          <a:lstStyle/>
          <a:p>
            <a:r>
              <a:rPr lang="vi-VN" sz="1100" dirty="0">
                <a:latin typeface="+mj-lt"/>
              </a:rPr>
              <a:t>Vào portal để tìm danh sách liên hệ/đặc biệt</a:t>
            </a:r>
          </a:p>
        </p:txBody>
      </p:sp>
      <p:pic>
        <p:nvPicPr>
          <p:cNvPr id="8" name="Picture 7">
            <a:extLst>
              <a:ext uri="{FF2B5EF4-FFF2-40B4-BE49-F238E27FC236}">
                <a16:creationId xmlns:a16="http://schemas.microsoft.com/office/drawing/2014/main" id="{250DB551-7A07-E458-923F-FFA9C68D3C4A}"/>
              </a:ext>
            </a:extLst>
          </p:cNvPr>
          <p:cNvPicPr>
            <a:picLocks noChangeAspect="1"/>
          </p:cNvPicPr>
          <p:nvPr/>
        </p:nvPicPr>
        <p:blipFill>
          <a:blip r:embed="rId5"/>
          <a:stretch>
            <a:fillRect/>
          </a:stretch>
        </p:blipFill>
        <p:spPr>
          <a:xfrm>
            <a:off x="7350005" y="3515644"/>
            <a:ext cx="4756730" cy="2728793"/>
          </a:xfrm>
          <a:prstGeom prst="rect">
            <a:avLst/>
          </a:prstGeom>
        </p:spPr>
      </p:pic>
      <p:sp>
        <p:nvSpPr>
          <p:cNvPr id="9" name="TextBox 8">
            <a:extLst>
              <a:ext uri="{FF2B5EF4-FFF2-40B4-BE49-F238E27FC236}">
                <a16:creationId xmlns:a16="http://schemas.microsoft.com/office/drawing/2014/main" id="{20DFC13D-CA29-188F-E5D2-46CCF99D4BA1}"/>
              </a:ext>
            </a:extLst>
          </p:cNvPr>
          <p:cNvSpPr txBox="1"/>
          <p:nvPr/>
        </p:nvSpPr>
        <p:spPr>
          <a:xfrm>
            <a:off x="10922537" y="564365"/>
            <a:ext cx="1024126" cy="430887"/>
          </a:xfrm>
          <a:prstGeom prst="rect">
            <a:avLst/>
          </a:prstGeom>
          <a:solidFill>
            <a:srgbClr val="92D050"/>
          </a:solidFill>
        </p:spPr>
        <p:txBody>
          <a:bodyPr wrap="square" rtlCol="0">
            <a:spAutoFit/>
          </a:bodyPr>
          <a:lstStyle/>
          <a:p>
            <a:r>
              <a:rPr lang="vi-VN" sz="1100" dirty="0">
                <a:latin typeface="+mj-lt"/>
              </a:rPr>
              <a:t>Danh sách liên hệ đơn liên lạc</a:t>
            </a:r>
          </a:p>
        </p:txBody>
      </p:sp>
      <p:sp>
        <p:nvSpPr>
          <p:cNvPr id="10" name="TextBox 9">
            <a:extLst>
              <a:ext uri="{FF2B5EF4-FFF2-40B4-BE49-F238E27FC236}">
                <a16:creationId xmlns:a16="http://schemas.microsoft.com/office/drawing/2014/main" id="{7D594626-F0DF-90C8-28D8-87DB423E37FC}"/>
              </a:ext>
            </a:extLst>
          </p:cNvPr>
          <p:cNvSpPr txBox="1"/>
          <p:nvPr/>
        </p:nvSpPr>
        <p:spPr>
          <a:xfrm>
            <a:off x="10922537" y="4577170"/>
            <a:ext cx="1024126" cy="430887"/>
          </a:xfrm>
          <a:prstGeom prst="rect">
            <a:avLst/>
          </a:prstGeom>
          <a:solidFill>
            <a:srgbClr val="92D050"/>
          </a:solidFill>
        </p:spPr>
        <p:txBody>
          <a:bodyPr wrap="square" rtlCol="0">
            <a:spAutoFit/>
          </a:bodyPr>
          <a:lstStyle/>
          <a:p>
            <a:r>
              <a:rPr lang="vi-VN" sz="1100" dirty="0">
                <a:latin typeface="+mj-lt"/>
              </a:rPr>
              <a:t>Danh sách đặc biệt/MRB</a:t>
            </a:r>
          </a:p>
        </p:txBody>
      </p:sp>
      <p:cxnSp>
        <p:nvCxnSpPr>
          <p:cNvPr id="11" name="Straight Arrow Connector 10">
            <a:extLst>
              <a:ext uri="{FF2B5EF4-FFF2-40B4-BE49-F238E27FC236}">
                <a16:creationId xmlns:a16="http://schemas.microsoft.com/office/drawing/2014/main" id="{9FC0F523-D885-30F1-C8BA-5E4643B54A66}"/>
              </a:ext>
            </a:extLst>
          </p:cNvPr>
          <p:cNvCxnSpPr>
            <a:cxnSpLocks/>
            <a:endCxn id="4" idx="1"/>
          </p:cNvCxnSpPr>
          <p:nvPr/>
        </p:nvCxnSpPr>
        <p:spPr>
          <a:xfrm>
            <a:off x="6486435" y="1455492"/>
            <a:ext cx="1365213" cy="36870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3" name="Straight Arrow Connector 12">
            <a:extLst>
              <a:ext uri="{FF2B5EF4-FFF2-40B4-BE49-F238E27FC236}">
                <a16:creationId xmlns:a16="http://schemas.microsoft.com/office/drawing/2014/main" id="{737EE066-8FEA-D7CE-C7F7-9D1A6EC0A9A7}"/>
              </a:ext>
            </a:extLst>
          </p:cNvPr>
          <p:cNvCxnSpPr>
            <a:cxnSpLocks/>
          </p:cNvCxnSpPr>
          <p:nvPr/>
        </p:nvCxnSpPr>
        <p:spPr>
          <a:xfrm>
            <a:off x="6486434" y="1639844"/>
            <a:ext cx="863571" cy="187371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5" name="TextBox 14">
            <a:extLst>
              <a:ext uri="{FF2B5EF4-FFF2-40B4-BE49-F238E27FC236}">
                <a16:creationId xmlns:a16="http://schemas.microsoft.com/office/drawing/2014/main" id="{03564187-797B-1CB7-FFC6-D64AC040F50A}"/>
              </a:ext>
            </a:extLst>
          </p:cNvPr>
          <p:cNvSpPr txBox="1"/>
          <p:nvPr/>
        </p:nvSpPr>
        <p:spPr>
          <a:xfrm>
            <a:off x="2886458" y="2227318"/>
            <a:ext cx="1399030" cy="430887"/>
          </a:xfrm>
          <a:prstGeom prst="rect">
            <a:avLst/>
          </a:prstGeom>
          <a:solidFill>
            <a:srgbClr val="92D050"/>
          </a:solidFill>
        </p:spPr>
        <p:txBody>
          <a:bodyPr wrap="square" rtlCol="0">
            <a:spAutoFit/>
          </a:bodyPr>
          <a:lstStyle/>
          <a:p>
            <a:r>
              <a:rPr lang="vi-VN" sz="1100" dirty="0">
                <a:latin typeface="+mj-lt"/>
              </a:rPr>
              <a:t>ECN/DCN/ECR vào PLM để kiểm tra</a:t>
            </a:r>
          </a:p>
        </p:txBody>
      </p:sp>
      <p:pic>
        <p:nvPicPr>
          <p:cNvPr id="16" name="Picture 15">
            <a:extLst>
              <a:ext uri="{FF2B5EF4-FFF2-40B4-BE49-F238E27FC236}">
                <a16:creationId xmlns:a16="http://schemas.microsoft.com/office/drawing/2014/main" id="{8A8A2B17-AA60-01B7-D973-28BF7E299878}"/>
              </a:ext>
            </a:extLst>
          </p:cNvPr>
          <p:cNvPicPr>
            <a:picLocks noChangeAspect="1"/>
          </p:cNvPicPr>
          <p:nvPr/>
        </p:nvPicPr>
        <p:blipFill>
          <a:blip r:embed="rId6"/>
          <a:stretch>
            <a:fillRect/>
          </a:stretch>
        </p:blipFill>
        <p:spPr>
          <a:xfrm>
            <a:off x="712044" y="4321158"/>
            <a:ext cx="5002956" cy="1572110"/>
          </a:xfrm>
          <a:prstGeom prst="rect">
            <a:avLst/>
          </a:prstGeom>
        </p:spPr>
      </p:pic>
      <p:sp>
        <p:nvSpPr>
          <p:cNvPr id="18" name="TextBox 17">
            <a:extLst>
              <a:ext uri="{FF2B5EF4-FFF2-40B4-BE49-F238E27FC236}">
                <a16:creationId xmlns:a16="http://schemas.microsoft.com/office/drawing/2014/main" id="{E9709EF9-C185-F622-7120-EA1A9E95AE6F}"/>
              </a:ext>
            </a:extLst>
          </p:cNvPr>
          <p:cNvSpPr txBox="1"/>
          <p:nvPr/>
        </p:nvSpPr>
        <p:spPr>
          <a:xfrm>
            <a:off x="1122905" y="5928929"/>
            <a:ext cx="4305050" cy="261610"/>
          </a:xfrm>
          <a:prstGeom prst="rect">
            <a:avLst/>
          </a:prstGeom>
          <a:solidFill>
            <a:srgbClr val="92D050"/>
          </a:solidFill>
        </p:spPr>
        <p:txBody>
          <a:bodyPr wrap="square" rtlCol="0">
            <a:spAutoFit/>
          </a:bodyPr>
          <a:lstStyle/>
          <a:p>
            <a:r>
              <a:rPr lang="vi-VN" sz="1100" dirty="0">
                <a:latin typeface="+mj-lt"/>
              </a:rPr>
              <a:t>Ghi rõ trạm, trạm có mã vật liệu nào lượng dùng và tên người tác vị trí đó</a:t>
            </a:r>
          </a:p>
        </p:txBody>
      </p:sp>
    </p:spTree>
    <p:extLst>
      <p:ext uri="{BB962C8B-B14F-4D97-AF65-F5344CB8AC3E}">
        <p14:creationId xmlns:p14="http://schemas.microsoft.com/office/powerpoint/2010/main" val="2203649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BC0E6D-7C58-7F32-6F41-562D2E1A5557}"/>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876E4E85-0B33-C5F3-3F89-92CD4493540D}"/>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Bảng xác nhận phôi gia công đầu tiên Barcode Label</a:t>
            </a:r>
          </a:p>
        </p:txBody>
      </p:sp>
      <p:sp>
        <p:nvSpPr>
          <p:cNvPr id="20" name="Rectangle 19">
            <a:extLst>
              <a:ext uri="{FF2B5EF4-FFF2-40B4-BE49-F238E27FC236}">
                <a16:creationId xmlns:a16="http://schemas.microsoft.com/office/drawing/2014/main" id="{A8FAC886-4F2E-CBD6-95D5-113B4F4935C5}"/>
              </a:ext>
            </a:extLst>
          </p:cNvPr>
          <p:cNvSpPr/>
          <p:nvPr/>
        </p:nvSpPr>
        <p:spPr>
          <a:xfrm>
            <a:off x="9419038" y="437024"/>
            <a:ext cx="2772962" cy="5247898"/>
          </a:xfrm>
          <a:prstGeom prst="rect">
            <a:avLst/>
          </a:prstGeom>
          <a:no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71450" indent="-171450">
              <a:buFontTx/>
              <a:buChar char="-"/>
            </a:pPr>
            <a:r>
              <a:rPr lang="vi-VN" sz="1000" dirty="0">
                <a:solidFill>
                  <a:schemeClr val="tx1"/>
                </a:solidFill>
                <a:latin typeface="+mj-lt"/>
              </a:rPr>
              <a:t>Product stage: </a:t>
            </a:r>
          </a:p>
          <a:p>
            <a:r>
              <a:rPr lang="vi-VN" sz="1000" dirty="0">
                <a:solidFill>
                  <a:schemeClr val="tx1"/>
                </a:solidFill>
                <a:latin typeface="+mj-lt"/>
              </a:rPr>
              <a:t>+ MP: Chạy đại trà</a:t>
            </a:r>
          </a:p>
          <a:p>
            <a:r>
              <a:rPr lang="vi-VN" sz="1000" dirty="0">
                <a:solidFill>
                  <a:schemeClr val="tx1"/>
                </a:solidFill>
                <a:latin typeface="+mj-lt"/>
              </a:rPr>
              <a:t>+ EVT: Kiểm tra kỹ thuật</a:t>
            </a:r>
          </a:p>
          <a:p>
            <a:r>
              <a:rPr lang="vi-VN" sz="1000" dirty="0">
                <a:solidFill>
                  <a:schemeClr val="tx1"/>
                </a:solidFill>
                <a:latin typeface="+mj-lt"/>
              </a:rPr>
              <a:t>+ DVT: Kiểm tra thiết kế</a:t>
            </a:r>
          </a:p>
          <a:p>
            <a:r>
              <a:rPr lang="vi-VN" sz="1000" dirty="0">
                <a:solidFill>
                  <a:schemeClr val="tx1"/>
                </a:solidFill>
                <a:latin typeface="+mj-lt"/>
              </a:rPr>
              <a:t>+ PVT: Kiểm tra sản xuất</a:t>
            </a:r>
          </a:p>
          <a:p>
            <a:r>
              <a:rPr lang="vi-VN" sz="1000" dirty="0">
                <a:solidFill>
                  <a:schemeClr val="tx1"/>
                </a:solidFill>
                <a:latin typeface="+mj-lt"/>
              </a:rPr>
              <a:t>+ Control run: Chạy thử nghiệm</a:t>
            </a:r>
          </a:p>
          <a:p>
            <a:r>
              <a:rPr lang="vi-VN" sz="1000" dirty="0">
                <a:solidFill>
                  <a:schemeClr val="tx1"/>
                </a:solidFill>
                <a:latin typeface="+mj-lt"/>
              </a:rPr>
              <a:t>+ Rework: Chạy lại</a:t>
            </a:r>
          </a:p>
          <a:p>
            <a:r>
              <a:rPr lang="vi-VN" sz="1000" dirty="0">
                <a:solidFill>
                  <a:schemeClr val="tx1"/>
                </a:solidFill>
                <a:latin typeface="+mj-lt"/>
              </a:rPr>
              <a:t>+ Repair: Chạy hàng sửa chữa</a:t>
            </a:r>
          </a:p>
          <a:p>
            <a:pPr marL="171450" indent="-171450">
              <a:buFontTx/>
              <a:buChar char="-"/>
            </a:pPr>
            <a:r>
              <a:rPr lang="vi-VN" sz="1000" dirty="0">
                <a:solidFill>
                  <a:schemeClr val="tx1"/>
                </a:solidFill>
                <a:latin typeface="+mj-lt"/>
              </a:rPr>
              <a:t>Ngày tháng: Ngày sản xuất thực tế</a:t>
            </a:r>
          </a:p>
          <a:p>
            <a:pPr marL="171450" indent="-171450">
              <a:buFontTx/>
              <a:buChar char="-"/>
            </a:pPr>
            <a:r>
              <a:rPr lang="vi-VN" sz="1000" dirty="0">
                <a:solidFill>
                  <a:schemeClr val="tx1"/>
                </a:solidFill>
                <a:latin typeface="+mj-lt"/>
              </a:rPr>
              <a:t>Tên Model: Tên sản phẩm</a:t>
            </a:r>
          </a:p>
          <a:p>
            <a:pPr marL="171450" indent="-171450">
              <a:buFontTx/>
              <a:buChar char="-"/>
            </a:pPr>
            <a:r>
              <a:rPr lang="vi-VN" sz="1000" dirty="0">
                <a:solidFill>
                  <a:schemeClr val="tx1"/>
                </a:solidFill>
                <a:latin typeface="+mj-lt"/>
              </a:rPr>
              <a:t>Mã sản phẩm: Mã sản phẩm thực tế sản xuất</a:t>
            </a:r>
          </a:p>
          <a:p>
            <a:pPr marL="171450" indent="-171450">
              <a:buFontTx/>
              <a:buChar char="-"/>
            </a:pPr>
            <a:r>
              <a:rPr lang="vi-VN" sz="1000" dirty="0">
                <a:solidFill>
                  <a:schemeClr val="tx1"/>
                </a:solidFill>
                <a:latin typeface="+mj-lt"/>
              </a:rPr>
              <a:t>Mã W/O: Mã đơn đặt hàng thực tế sản xuất</a:t>
            </a:r>
          </a:p>
          <a:p>
            <a:pPr marL="171450" indent="-171450">
              <a:buFontTx/>
              <a:buChar char="-"/>
            </a:pPr>
            <a:r>
              <a:rPr lang="vi-VN" sz="1000" dirty="0">
                <a:solidFill>
                  <a:schemeClr val="tx1"/>
                </a:solidFill>
                <a:latin typeface="+mj-lt"/>
              </a:rPr>
              <a:t>Số lượng W/O: Số lượng sản phẩm</a:t>
            </a:r>
          </a:p>
          <a:p>
            <a:r>
              <a:rPr lang="vi-VN" sz="1000" dirty="0">
                <a:solidFill>
                  <a:schemeClr val="tx1"/>
                </a:solidFill>
                <a:latin typeface="+mj-lt"/>
              </a:rPr>
              <a:t>1: Loại máy in: Check thực tế ngoài line và điền đúng với thực tế</a:t>
            </a:r>
          </a:p>
          <a:p>
            <a:r>
              <a:rPr lang="vi-VN" sz="1000" dirty="0">
                <a:solidFill>
                  <a:schemeClr val="tx1"/>
                </a:solidFill>
                <a:latin typeface="+mj-lt"/>
              </a:rPr>
              <a:t>2: Barcode type: loại barcode thực tế sẽ sử dụng máy QC800 hoặc QC850 để bắn sau đó so sánh với SOP </a:t>
            </a:r>
          </a:p>
          <a:p>
            <a:r>
              <a:rPr lang="vi-VN" sz="1000" dirty="0">
                <a:solidFill>
                  <a:schemeClr val="tx1"/>
                </a:solidFill>
                <a:latin typeface="+mj-lt"/>
              </a:rPr>
              <a:t>3: Mã mực in: vật liệu thực tế ngoài line sử dụng đúng với BOM yêu cầu </a:t>
            </a:r>
          </a:p>
          <a:p>
            <a:r>
              <a:rPr lang="vi-VN" sz="1000" dirty="0">
                <a:solidFill>
                  <a:schemeClr val="tx1"/>
                </a:solidFill>
                <a:latin typeface="+mj-lt"/>
              </a:rPr>
              <a:t>4: Phông chữ: So sánh SOP với BTW</a:t>
            </a:r>
          </a:p>
          <a:p>
            <a:r>
              <a:rPr lang="vi-VN" sz="1000" dirty="0">
                <a:solidFill>
                  <a:schemeClr val="tx1"/>
                </a:solidFill>
                <a:latin typeface="+mj-lt"/>
              </a:rPr>
              <a:t>5: Loại tem: Dựa vào SOP packing</a:t>
            </a:r>
          </a:p>
          <a:p>
            <a:r>
              <a:rPr lang="vi-VN" sz="1000" dirty="0">
                <a:solidFill>
                  <a:schemeClr val="tx1"/>
                </a:solidFill>
                <a:latin typeface="+mj-lt"/>
              </a:rPr>
              <a:t>6: Phần mềm in ấn: Là chương trình thực tế mà ngoài line đang sử dụng để in</a:t>
            </a:r>
          </a:p>
          <a:p>
            <a:r>
              <a:rPr lang="vi-VN" sz="1000" dirty="0">
                <a:solidFill>
                  <a:schemeClr val="tx1"/>
                </a:solidFill>
                <a:latin typeface="+mj-lt"/>
              </a:rPr>
              <a:t>7: Mã tem: Mã vật liệu thực tế ngoài line sử dụng đúng với BOM yêu cầu</a:t>
            </a:r>
          </a:p>
          <a:p>
            <a:r>
              <a:rPr lang="vi-VN" sz="1000" dirty="0">
                <a:solidFill>
                  <a:schemeClr val="tx1"/>
                </a:solidFill>
                <a:latin typeface="+mj-lt"/>
              </a:rPr>
              <a:t>8: Xác nhận cấp bậc: Sẽ sử dụng máy QC800 hoặc QC850 để bắn cấp độ thực tế và So sánh với SOP nếu SOP có yêu cầu riêng(Trong trường hợp SOP không yêu cầu thì sẽ theo tiêu chuẩn nhà máy là cấp độ C)</a:t>
            </a:r>
          </a:p>
          <a:p>
            <a:r>
              <a:rPr lang="vi-VN" sz="1000" dirty="0">
                <a:solidFill>
                  <a:schemeClr val="tx1"/>
                </a:solidFill>
                <a:latin typeface="+mj-lt"/>
              </a:rPr>
              <a:t>9: Xác nhận lại nội dung in có tương đồng với SOP không: Sau khi so sánh nội dung in ấn nếu phù hợp tích V vào có không tích V vào không</a:t>
            </a:r>
          </a:p>
        </p:txBody>
      </p:sp>
      <p:sp>
        <p:nvSpPr>
          <p:cNvPr id="22" name="Rectangle 21">
            <a:extLst>
              <a:ext uri="{FF2B5EF4-FFF2-40B4-BE49-F238E27FC236}">
                <a16:creationId xmlns:a16="http://schemas.microsoft.com/office/drawing/2014/main" id="{134DE369-24A6-9C79-8DB6-B81BC326417E}"/>
              </a:ext>
            </a:extLst>
          </p:cNvPr>
          <p:cNvSpPr/>
          <p:nvPr/>
        </p:nvSpPr>
        <p:spPr>
          <a:xfrm>
            <a:off x="0" y="592472"/>
            <a:ext cx="9383268" cy="5092450"/>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52" name="Picture 51">
            <a:extLst>
              <a:ext uri="{FF2B5EF4-FFF2-40B4-BE49-F238E27FC236}">
                <a16:creationId xmlns:a16="http://schemas.microsoft.com/office/drawing/2014/main" id="{56AA436D-2F83-71A9-235E-8C11E31305D0}"/>
              </a:ext>
            </a:extLst>
          </p:cNvPr>
          <p:cNvPicPr>
            <a:picLocks noChangeAspect="1"/>
          </p:cNvPicPr>
          <p:nvPr/>
        </p:nvPicPr>
        <p:blipFill>
          <a:blip r:embed="rId3"/>
          <a:srcRect t="4053"/>
          <a:stretch/>
        </p:blipFill>
        <p:spPr>
          <a:xfrm>
            <a:off x="0" y="438718"/>
            <a:ext cx="6430562" cy="4928810"/>
          </a:xfrm>
          <a:prstGeom prst="rect">
            <a:avLst/>
          </a:prstGeom>
        </p:spPr>
      </p:pic>
      <p:pic>
        <p:nvPicPr>
          <p:cNvPr id="54" name="Picture 53">
            <a:extLst>
              <a:ext uri="{FF2B5EF4-FFF2-40B4-BE49-F238E27FC236}">
                <a16:creationId xmlns:a16="http://schemas.microsoft.com/office/drawing/2014/main" id="{49BC0B6E-4E72-C839-BB74-5C3C96852460}"/>
              </a:ext>
            </a:extLst>
          </p:cNvPr>
          <p:cNvPicPr>
            <a:picLocks noChangeAspect="1"/>
          </p:cNvPicPr>
          <p:nvPr/>
        </p:nvPicPr>
        <p:blipFill>
          <a:blip r:embed="rId4"/>
          <a:stretch>
            <a:fillRect/>
          </a:stretch>
        </p:blipFill>
        <p:spPr>
          <a:xfrm>
            <a:off x="6466332" y="437024"/>
            <a:ext cx="2916936" cy="1383632"/>
          </a:xfrm>
          <a:prstGeom prst="rect">
            <a:avLst/>
          </a:prstGeom>
        </p:spPr>
      </p:pic>
      <p:sp>
        <p:nvSpPr>
          <p:cNvPr id="55" name="TextBox 54">
            <a:extLst>
              <a:ext uri="{FF2B5EF4-FFF2-40B4-BE49-F238E27FC236}">
                <a16:creationId xmlns:a16="http://schemas.microsoft.com/office/drawing/2014/main" id="{0DEA25C3-7F40-7037-8971-4E894B635D47}"/>
              </a:ext>
            </a:extLst>
          </p:cNvPr>
          <p:cNvSpPr txBox="1"/>
          <p:nvPr/>
        </p:nvSpPr>
        <p:spPr>
          <a:xfrm>
            <a:off x="8823960" y="850392"/>
            <a:ext cx="523538" cy="261610"/>
          </a:xfrm>
          <a:prstGeom prst="rect">
            <a:avLst/>
          </a:prstGeom>
          <a:solidFill>
            <a:srgbClr val="92D050"/>
          </a:solidFill>
          <a:ln>
            <a:solidFill>
              <a:schemeClr val="tx1"/>
            </a:solidFill>
          </a:ln>
        </p:spPr>
        <p:txBody>
          <a:bodyPr wrap="square" rtlCol="0">
            <a:spAutoFit/>
          </a:bodyPr>
          <a:lstStyle/>
          <a:p>
            <a:r>
              <a:rPr lang="vi-VN" sz="1100" dirty="0">
                <a:latin typeface="+mj-lt"/>
              </a:rPr>
              <a:t>BTW</a:t>
            </a:r>
          </a:p>
        </p:txBody>
      </p:sp>
      <p:pic>
        <p:nvPicPr>
          <p:cNvPr id="59" name="Picture 58">
            <a:extLst>
              <a:ext uri="{FF2B5EF4-FFF2-40B4-BE49-F238E27FC236}">
                <a16:creationId xmlns:a16="http://schemas.microsoft.com/office/drawing/2014/main" id="{47FEE64A-34E1-DC6B-56A3-9EF87092496B}"/>
              </a:ext>
            </a:extLst>
          </p:cNvPr>
          <p:cNvPicPr>
            <a:picLocks noChangeAspect="1"/>
          </p:cNvPicPr>
          <p:nvPr/>
        </p:nvPicPr>
        <p:blipFill>
          <a:blip r:embed="rId5"/>
          <a:srcRect t="13695" r="3542" b="23715"/>
          <a:stretch/>
        </p:blipFill>
        <p:spPr>
          <a:xfrm>
            <a:off x="6459518" y="1831014"/>
            <a:ext cx="2916936" cy="776020"/>
          </a:xfrm>
          <a:prstGeom prst="rect">
            <a:avLst/>
          </a:prstGeom>
        </p:spPr>
      </p:pic>
      <p:pic>
        <p:nvPicPr>
          <p:cNvPr id="61" name="Picture 60">
            <a:extLst>
              <a:ext uri="{FF2B5EF4-FFF2-40B4-BE49-F238E27FC236}">
                <a16:creationId xmlns:a16="http://schemas.microsoft.com/office/drawing/2014/main" id="{9C2020C3-1569-FB1E-3C43-8588DC80E462}"/>
              </a:ext>
            </a:extLst>
          </p:cNvPr>
          <p:cNvPicPr>
            <a:picLocks noChangeAspect="1"/>
          </p:cNvPicPr>
          <p:nvPr/>
        </p:nvPicPr>
        <p:blipFill>
          <a:blip r:embed="rId6"/>
          <a:stretch>
            <a:fillRect/>
          </a:stretch>
        </p:blipFill>
        <p:spPr>
          <a:xfrm>
            <a:off x="6466332" y="2684758"/>
            <a:ext cx="2916936" cy="1346552"/>
          </a:xfrm>
          <a:prstGeom prst="rect">
            <a:avLst/>
          </a:prstGeom>
        </p:spPr>
      </p:pic>
      <p:sp>
        <p:nvSpPr>
          <p:cNvPr id="78" name="TextBox 77">
            <a:extLst>
              <a:ext uri="{FF2B5EF4-FFF2-40B4-BE49-F238E27FC236}">
                <a16:creationId xmlns:a16="http://schemas.microsoft.com/office/drawing/2014/main" id="{736A4873-E220-150A-DC03-578114C72A5D}"/>
              </a:ext>
            </a:extLst>
          </p:cNvPr>
          <p:cNvSpPr txBox="1"/>
          <p:nvPr/>
        </p:nvSpPr>
        <p:spPr>
          <a:xfrm>
            <a:off x="8738616" y="3495186"/>
            <a:ext cx="523538" cy="261610"/>
          </a:xfrm>
          <a:prstGeom prst="rect">
            <a:avLst/>
          </a:prstGeom>
          <a:solidFill>
            <a:srgbClr val="92D050"/>
          </a:solidFill>
          <a:ln>
            <a:solidFill>
              <a:schemeClr val="tx1"/>
            </a:solidFill>
          </a:ln>
        </p:spPr>
        <p:txBody>
          <a:bodyPr wrap="square" rtlCol="0">
            <a:spAutoFit/>
          </a:bodyPr>
          <a:lstStyle/>
          <a:p>
            <a:r>
              <a:rPr lang="vi-VN" sz="1100" dirty="0">
                <a:latin typeface="+mj-lt"/>
              </a:rPr>
              <a:t>SOP</a:t>
            </a:r>
          </a:p>
        </p:txBody>
      </p:sp>
      <p:pic>
        <p:nvPicPr>
          <p:cNvPr id="80" name="Picture 79">
            <a:extLst>
              <a:ext uri="{FF2B5EF4-FFF2-40B4-BE49-F238E27FC236}">
                <a16:creationId xmlns:a16="http://schemas.microsoft.com/office/drawing/2014/main" id="{8F399531-0975-6BE2-6851-88E82E7B90D4}"/>
              </a:ext>
            </a:extLst>
          </p:cNvPr>
          <p:cNvPicPr>
            <a:picLocks noChangeAspect="1"/>
          </p:cNvPicPr>
          <p:nvPr/>
        </p:nvPicPr>
        <p:blipFill>
          <a:blip r:embed="rId7"/>
          <a:stretch>
            <a:fillRect/>
          </a:stretch>
        </p:blipFill>
        <p:spPr>
          <a:xfrm>
            <a:off x="6459518" y="3992846"/>
            <a:ext cx="846882" cy="776020"/>
          </a:xfrm>
          <a:prstGeom prst="rect">
            <a:avLst/>
          </a:prstGeom>
        </p:spPr>
      </p:pic>
      <p:pic>
        <p:nvPicPr>
          <p:cNvPr id="82" name="Picture 81">
            <a:extLst>
              <a:ext uri="{FF2B5EF4-FFF2-40B4-BE49-F238E27FC236}">
                <a16:creationId xmlns:a16="http://schemas.microsoft.com/office/drawing/2014/main" id="{462A7984-BE75-32A5-6831-EA6741EFEE5C}"/>
              </a:ext>
            </a:extLst>
          </p:cNvPr>
          <p:cNvPicPr>
            <a:picLocks noChangeAspect="1"/>
          </p:cNvPicPr>
          <p:nvPr/>
        </p:nvPicPr>
        <p:blipFill>
          <a:blip r:embed="rId8"/>
          <a:stretch>
            <a:fillRect/>
          </a:stretch>
        </p:blipFill>
        <p:spPr>
          <a:xfrm>
            <a:off x="7342170" y="3839546"/>
            <a:ext cx="2005328" cy="1845376"/>
          </a:xfrm>
          <a:prstGeom prst="rect">
            <a:avLst/>
          </a:prstGeom>
        </p:spPr>
      </p:pic>
      <p:sp>
        <p:nvSpPr>
          <p:cNvPr id="83" name="TextBox 82">
            <a:extLst>
              <a:ext uri="{FF2B5EF4-FFF2-40B4-BE49-F238E27FC236}">
                <a16:creationId xmlns:a16="http://schemas.microsoft.com/office/drawing/2014/main" id="{F0A2EC30-C37B-6086-6AA4-A7B51B833BCA}"/>
              </a:ext>
            </a:extLst>
          </p:cNvPr>
          <p:cNvSpPr txBox="1"/>
          <p:nvPr/>
        </p:nvSpPr>
        <p:spPr>
          <a:xfrm>
            <a:off x="8641798" y="3900505"/>
            <a:ext cx="620356" cy="261610"/>
          </a:xfrm>
          <a:prstGeom prst="rect">
            <a:avLst/>
          </a:prstGeom>
          <a:solidFill>
            <a:srgbClr val="92D050"/>
          </a:solidFill>
          <a:ln>
            <a:solidFill>
              <a:schemeClr val="tx1"/>
            </a:solidFill>
          </a:ln>
        </p:spPr>
        <p:txBody>
          <a:bodyPr wrap="square" rtlCol="0">
            <a:spAutoFit/>
          </a:bodyPr>
          <a:lstStyle/>
          <a:p>
            <a:r>
              <a:rPr lang="vi-VN" sz="1100" dirty="0">
                <a:latin typeface="+mj-lt"/>
              </a:rPr>
              <a:t>QC850</a:t>
            </a:r>
          </a:p>
        </p:txBody>
      </p:sp>
      <p:sp>
        <p:nvSpPr>
          <p:cNvPr id="84" name="Rectangle 83">
            <a:extLst>
              <a:ext uri="{FF2B5EF4-FFF2-40B4-BE49-F238E27FC236}">
                <a16:creationId xmlns:a16="http://schemas.microsoft.com/office/drawing/2014/main" id="{117579A6-3263-E987-BAD1-ECC5C7496088}"/>
              </a:ext>
            </a:extLst>
          </p:cNvPr>
          <p:cNvSpPr/>
          <p:nvPr/>
        </p:nvSpPr>
        <p:spPr>
          <a:xfrm>
            <a:off x="0" y="5684922"/>
            <a:ext cx="12192000" cy="1154788"/>
          </a:xfrm>
          <a:prstGeom prst="rect">
            <a:avLst/>
          </a:prstGeom>
          <a:no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1200" dirty="0">
                <a:solidFill>
                  <a:schemeClr val="tx1"/>
                </a:solidFill>
                <a:latin typeface="+mj-lt"/>
              </a:rPr>
              <a:t>-   </a:t>
            </a:r>
            <a:r>
              <a:rPr lang="vi-VN" sz="1050" dirty="0">
                <a:solidFill>
                  <a:schemeClr val="tx1"/>
                </a:solidFill>
                <a:latin typeface="+mj-lt"/>
              </a:rPr>
              <a:t>Multi MFG sẽ ghi chép đầy đủ thông tin sau đó sẽ đưa Leader MFG kiểm tra và kí tên xác nhận</a:t>
            </a:r>
          </a:p>
          <a:p>
            <a:pPr marL="171450" indent="-171450">
              <a:buFontTx/>
              <a:buChar char="-"/>
            </a:pPr>
            <a:r>
              <a:rPr lang="vi-VN" sz="1050" dirty="0">
                <a:solidFill>
                  <a:schemeClr val="tx1"/>
                </a:solidFill>
                <a:latin typeface="+mj-lt"/>
              </a:rPr>
              <a:t>QC sẽ kiểm tra lại toàn bộ nội dung label(đo kích thước barcode, QR, nội dung in ấn, bắn xác nhận cấp độ) so sánh thực tế </a:t>
            </a:r>
            <a:r>
              <a:rPr lang="vi-VN" sz="1050" dirty="0">
                <a:solidFill>
                  <a:schemeClr val="tx1"/>
                </a:solidFill>
                <a:latin typeface="+mj-lt"/>
                <a:sym typeface="Wingdings" panose="05000000000000000000" pitchFamily="2" charset="2"/>
              </a:rPr>
              <a:t> BTW  SOP nếu không có bất thường kí tên QC, nếu có bất thường báo lại cho Leader</a:t>
            </a:r>
            <a:endParaRPr lang="vi-VN" sz="1050" dirty="0">
              <a:solidFill>
                <a:schemeClr val="tx1"/>
              </a:solidFill>
              <a:latin typeface="+mj-lt"/>
            </a:endParaRPr>
          </a:p>
          <a:p>
            <a:pPr marL="171450" indent="-171450">
              <a:buFontTx/>
              <a:buChar char="-"/>
            </a:pPr>
            <a:r>
              <a:rPr lang="vi-VN" sz="1050" dirty="0">
                <a:solidFill>
                  <a:schemeClr val="tx1"/>
                </a:solidFill>
                <a:latin typeface="+mj-lt"/>
              </a:rPr>
              <a:t>Trong quá trình chạy thử nghiệm nếu có thay đổi về nội dung label PM &amp; IE sẽ kí tên vào ô tương ứng</a:t>
            </a:r>
          </a:p>
          <a:p>
            <a:pPr marL="171450" indent="-171450">
              <a:buFont typeface="Arial" panose="020B0604020202020204" pitchFamily="34" charset="0"/>
              <a:buChar char="•"/>
            </a:pPr>
            <a:r>
              <a:rPr lang="vi-VN" sz="1050" dirty="0">
                <a:solidFill>
                  <a:schemeClr val="tx1"/>
                </a:solidFill>
                <a:latin typeface="+mj-lt"/>
              </a:rPr>
              <a:t>Lưu ý: Khi có thay đổi về nội dung label, chỉnh sửa lại BTW thì IE cần phải làm 1 bản thuyết minh triển khai Label đầu tiên và đưa cho MFG, PM, QC kiểm tra và kí xác nhận kí tên sau đó đưa chi IE lưu trữ lại</a:t>
            </a:r>
          </a:p>
          <a:p>
            <a:pPr marL="171450" indent="-171450">
              <a:buFont typeface="Arial" panose="020B0604020202020204" pitchFamily="34" charset="0"/>
              <a:buChar char="•"/>
            </a:pPr>
            <a:r>
              <a:rPr lang="vi-VN" sz="1050" dirty="0">
                <a:solidFill>
                  <a:schemeClr val="tx1"/>
                </a:solidFill>
                <a:latin typeface="+mj-lt"/>
              </a:rPr>
              <a:t>Hàng ngày sản xuất cần phải cung cấp FAI</a:t>
            </a:r>
          </a:p>
          <a:p>
            <a:pPr marL="171450" indent="-171450">
              <a:buFont typeface="Arial" panose="020B0604020202020204" pitchFamily="34" charset="0"/>
              <a:buChar char="•"/>
            </a:pPr>
            <a:r>
              <a:rPr lang="vi-VN" sz="1050" dirty="0">
                <a:solidFill>
                  <a:schemeClr val="tx1"/>
                </a:solidFill>
                <a:latin typeface="+mj-lt"/>
              </a:rPr>
              <a:t>Trong quá trình sản xuất thay đổi W/O, phôi label, mực thì cũng cần thực hiện làm FAI và cung cấp cho QC</a:t>
            </a:r>
          </a:p>
        </p:txBody>
      </p:sp>
    </p:spTree>
    <p:extLst>
      <p:ext uri="{BB962C8B-B14F-4D97-AF65-F5344CB8AC3E}">
        <p14:creationId xmlns:p14="http://schemas.microsoft.com/office/powerpoint/2010/main" val="2800723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7411B7-11AC-AE64-5038-9E9173DA7A7B}"/>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4245C040-24EB-4811-DE21-008B1082B4B1}"/>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Bảng xác nhận phôi gia công đầu tiên Barcode Label</a:t>
            </a:r>
          </a:p>
        </p:txBody>
      </p:sp>
      <p:sp>
        <p:nvSpPr>
          <p:cNvPr id="22" name="Rectangle 21">
            <a:extLst>
              <a:ext uri="{FF2B5EF4-FFF2-40B4-BE49-F238E27FC236}">
                <a16:creationId xmlns:a16="http://schemas.microsoft.com/office/drawing/2014/main" id="{878BBA65-1F56-D53F-2B1A-222E16008790}"/>
              </a:ext>
            </a:extLst>
          </p:cNvPr>
          <p:cNvSpPr/>
          <p:nvPr/>
        </p:nvSpPr>
        <p:spPr>
          <a:xfrm>
            <a:off x="0" y="437024"/>
            <a:ext cx="12192000" cy="5247898"/>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ED9729E1-C19E-A4AC-DE38-B64D5C8571A7}"/>
              </a:ext>
            </a:extLst>
          </p:cNvPr>
          <p:cNvSpPr/>
          <p:nvPr/>
        </p:nvSpPr>
        <p:spPr>
          <a:xfrm>
            <a:off x="0" y="5684922"/>
            <a:ext cx="12192000" cy="1154788"/>
          </a:xfrm>
          <a:prstGeom prst="rect">
            <a:avLst/>
          </a:prstGeom>
          <a:no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1200" dirty="0">
                <a:solidFill>
                  <a:schemeClr val="tx1"/>
                </a:solidFill>
                <a:latin typeface="+mj-lt"/>
              </a:rPr>
              <a:t>-   </a:t>
            </a:r>
            <a:r>
              <a:rPr lang="vi-VN" sz="1050" dirty="0">
                <a:solidFill>
                  <a:schemeClr val="tx1"/>
                </a:solidFill>
                <a:latin typeface="+mj-lt"/>
              </a:rPr>
              <a:t>Multi MFG sẽ ghi chép đầy đủ thông tin sau đó sẽ đưa Leader MFG kiểm tra và kí tên xác nhận</a:t>
            </a:r>
          </a:p>
          <a:p>
            <a:pPr marL="171450" indent="-171450">
              <a:buFontTx/>
              <a:buChar char="-"/>
            </a:pPr>
            <a:r>
              <a:rPr lang="vi-VN" sz="1050" dirty="0">
                <a:solidFill>
                  <a:schemeClr val="tx1"/>
                </a:solidFill>
                <a:latin typeface="+mj-lt"/>
              </a:rPr>
              <a:t>QC sẽ kiểm tra lại toàn bộ nội dung label(đo kích thước barcode, QR, nội dung in ấn, bắn xác nhận cấp độ) so sánh thực tế -</a:t>
            </a:r>
            <a:r>
              <a:rPr lang="vi-VN" sz="1050" dirty="0">
                <a:solidFill>
                  <a:schemeClr val="tx1"/>
                </a:solidFill>
                <a:latin typeface="+mj-lt"/>
                <a:sym typeface="Wingdings" panose="05000000000000000000" pitchFamily="2" charset="2"/>
              </a:rPr>
              <a:t> BTW  SOP nếu không có bất thường kí tên QC, nếu có bất thường báo lại cho Leader</a:t>
            </a:r>
            <a:endParaRPr lang="vi-VN" sz="1050" dirty="0">
              <a:solidFill>
                <a:schemeClr val="tx1"/>
              </a:solidFill>
              <a:latin typeface="+mj-lt"/>
            </a:endParaRPr>
          </a:p>
          <a:p>
            <a:pPr marL="171450" indent="-171450">
              <a:buFontTx/>
              <a:buChar char="-"/>
            </a:pPr>
            <a:r>
              <a:rPr lang="vi-VN" sz="1050" dirty="0">
                <a:solidFill>
                  <a:schemeClr val="tx1"/>
                </a:solidFill>
                <a:latin typeface="+mj-lt"/>
              </a:rPr>
              <a:t>Trong quá trình chạy thử nghiệm nếu có thay đổi về nội dung label PM &amp; IE sẽ kí tên vào ô tương ứng</a:t>
            </a:r>
          </a:p>
          <a:p>
            <a:pPr marL="171450" indent="-171450">
              <a:buFont typeface="Arial" panose="020B0604020202020204" pitchFamily="34" charset="0"/>
              <a:buChar char="•"/>
            </a:pPr>
            <a:r>
              <a:rPr lang="vi-VN" sz="1050" dirty="0">
                <a:solidFill>
                  <a:schemeClr val="tx1"/>
                </a:solidFill>
                <a:latin typeface="+mj-lt"/>
              </a:rPr>
              <a:t>Lưu ý: Khi có thay đổi về nội dung label, chỉnh sửa lại BTW thì IE cần phải làm 1 bản thuyết minh triển khai Label đầu tiên và đưa cho MFG, PM, QC kiểm tra và kí xác nhận kí tên sau đó đưa chi IE lưu trữ lại</a:t>
            </a:r>
          </a:p>
          <a:p>
            <a:pPr marL="171450" indent="-171450">
              <a:buFont typeface="Arial" panose="020B0604020202020204" pitchFamily="34" charset="0"/>
              <a:buChar char="•"/>
            </a:pPr>
            <a:r>
              <a:rPr lang="vi-VN" sz="1050" dirty="0">
                <a:solidFill>
                  <a:schemeClr val="tx1"/>
                </a:solidFill>
                <a:latin typeface="+mj-lt"/>
              </a:rPr>
              <a:t>Hàng ngày sản xuất cần phải cung cấp FAI</a:t>
            </a:r>
          </a:p>
          <a:p>
            <a:pPr marL="171450" indent="-171450">
              <a:buFont typeface="Arial" panose="020B0604020202020204" pitchFamily="34" charset="0"/>
              <a:buChar char="•"/>
            </a:pPr>
            <a:r>
              <a:rPr lang="vi-VN" sz="1050" dirty="0">
                <a:solidFill>
                  <a:schemeClr val="tx1"/>
                </a:solidFill>
                <a:latin typeface="+mj-lt"/>
              </a:rPr>
              <a:t>Trong quá trình sản xuất thay đổi W/O, phôi label, mực thì cũng cần thực hiện làm FAI và cung cấp cho QC</a:t>
            </a:r>
          </a:p>
        </p:txBody>
      </p:sp>
      <p:pic>
        <p:nvPicPr>
          <p:cNvPr id="3" name="Picture 2">
            <a:extLst>
              <a:ext uri="{FF2B5EF4-FFF2-40B4-BE49-F238E27FC236}">
                <a16:creationId xmlns:a16="http://schemas.microsoft.com/office/drawing/2014/main" id="{353FEC48-4708-F07A-6A4D-E64DA9F94739}"/>
              </a:ext>
            </a:extLst>
          </p:cNvPr>
          <p:cNvPicPr>
            <a:picLocks noChangeAspect="1"/>
          </p:cNvPicPr>
          <p:nvPr/>
        </p:nvPicPr>
        <p:blipFill>
          <a:blip r:embed="rId3"/>
          <a:stretch>
            <a:fillRect/>
          </a:stretch>
        </p:blipFill>
        <p:spPr>
          <a:xfrm>
            <a:off x="4266319" y="461180"/>
            <a:ext cx="5235349" cy="3955484"/>
          </a:xfrm>
          <a:prstGeom prst="rect">
            <a:avLst/>
          </a:prstGeom>
        </p:spPr>
      </p:pic>
      <p:pic>
        <p:nvPicPr>
          <p:cNvPr id="5" name="Picture 4">
            <a:extLst>
              <a:ext uri="{FF2B5EF4-FFF2-40B4-BE49-F238E27FC236}">
                <a16:creationId xmlns:a16="http://schemas.microsoft.com/office/drawing/2014/main" id="{338FF629-E603-3583-C604-1781503E3B30}"/>
              </a:ext>
            </a:extLst>
          </p:cNvPr>
          <p:cNvPicPr>
            <a:picLocks noChangeAspect="1"/>
          </p:cNvPicPr>
          <p:nvPr/>
        </p:nvPicPr>
        <p:blipFill>
          <a:blip r:embed="rId4"/>
          <a:stretch>
            <a:fillRect/>
          </a:stretch>
        </p:blipFill>
        <p:spPr>
          <a:xfrm>
            <a:off x="56942" y="461180"/>
            <a:ext cx="3719679" cy="4785906"/>
          </a:xfrm>
          <a:prstGeom prst="rect">
            <a:avLst/>
          </a:prstGeom>
        </p:spPr>
      </p:pic>
      <p:cxnSp>
        <p:nvCxnSpPr>
          <p:cNvPr id="9" name="Straight Arrow Connector 8">
            <a:extLst>
              <a:ext uri="{FF2B5EF4-FFF2-40B4-BE49-F238E27FC236}">
                <a16:creationId xmlns:a16="http://schemas.microsoft.com/office/drawing/2014/main" id="{C811A69E-4C3C-3403-123F-E098ED36311A}"/>
              </a:ext>
            </a:extLst>
          </p:cNvPr>
          <p:cNvCxnSpPr>
            <a:cxnSpLocks/>
          </p:cNvCxnSpPr>
          <p:nvPr/>
        </p:nvCxnSpPr>
        <p:spPr>
          <a:xfrm>
            <a:off x="7222920" y="706982"/>
            <a:ext cx="2598333" cy="263184"/>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cxnSp>
        <p:nvCxnSpPr>
          <p:cNvPr id="11" name="Straight Arrow Connector 10">
            <a:extLst>
              <a:ext uri="{FF2B5EF4-FFF2-40B4-BE49-F238E27FC236}">
                <a16:creationId xmlns:a16="http://schemas.microsoft.com/office/drawing/2014/main" id="{0FCCC516-0023-AEB7-310D-5DAE0C4CE70D}"/>
              </a:ext>
            </a:extLst>
          </p:cNvPr>
          <p:cNvCxnSpPr>
            <a:cxnSpLocks/>
          </p:cNvCxnSpPr>
          <p:nvPr/>
        </p:nvCxnSpPr>
        <p:spPr>
          <a:xfrm flipH="1" flipV="1">
            <a:off x="2060448" y="4038672"/>
            <a:ext cx="3934118" cy="170043"/>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cxnSp>
        <p:nvCxnSpPr>
          <p:cNvPr id="13" name="Straight Arrow Connector 12">
            <a:extLst>
              <a:ext uri="{FF2B5EF4-FFF2-40B4-BE49-F238E27FC236}">
                <a16:creationId xmlns:a16="http://schemas.microsoft.com/office/drawing/2014/main" id="{08D2BB86-E2C5-70FE-4742-CF2C73FAC699}"/>
              </a:ext>
            </a:extLst>
          </p:cNvPr>
          <p:cNvCxnSpPr>
            <a:cxnSpLocks/>
          </p:cNvCxnSpPr>
          <p:nvPr/>
        </p:nvCxnSpPr>
        <p:spPr>
          <a:xfrm flipH="1">
            <a:off x="4199988" y="1410063"/>
            <a:ext cx="2161946" cy="278625"/>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6" name="Rectangle 15">
            <a:extLst>
              <a:ext uri="{FF2B5EF4-FFF2-40B4-BE49-F238E27FC236}">
                <a16:creationId xmlns:a16="http://schemas.microsoft.com/office/drawing/2014/main" id="{336DB0BA-6DD8-C57E-29B2-CD7A97838ABD}"/>
              </a:ext>
            </a:extLst>
          </p:cNvPr>
          <p:cNvSpPr/>
          <p:nvPr/>
        </p:nvSpPr>
        <p:spPr>
          <a:xfrm>
            <a:off x="55082" y="461180"/>
            <a:ext cx="3712395" cy="197112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TextBox 17">
            <a:extLst>
              <a:ext uri="{FF2B5EF4-FFF2-40B4-BE49-F238E27FC236}">
                <a16:creationId xmlns:a16="http://schemas.microsoft.com/office/drawing/2014/main" id="{76BCC392-29B6-6A45-25C5-6D661FE92A45}"/>
              </a:ext>
            </a:extLst>
          </p:cNvPr>
          <p:cNvSpPr txBox="1"/>
          <p:nvPr/>
        </p:nvSpPr>
        <p:spPr>
          <a:xfrm>
            <a:off x="3371791" y="1730619"/>
            <a:ext cx="923544" cy="415498"/>
          </a:xfrm>
          <a:prstGeom prst="rect">
            <a:avLst/>
          </a:prstGeom>
          <a:solidFill>
            <a:schemeClr val="accent6"/>
          </a:solidFill>
        </p:spPr>
        <p:txBody>
          <a:bodyPr wrap="square" rtlCol="0">
            <a:spAutoFit/>
          </a:bodyPr>
          <a:lstStyle/>
          <a:p>
            <a:r>
              <a:rPr lang="vi-VN" sz="1000" dirty="0">
                <a:latin typeface="+mj-lt"/>
              </a:rPr>
              <a:t>Kiểm tra so sánh với SOP</a:t>
            </a:r>
          </a:p>
        </p:txBody>
      </p:sp>
      <p:pic>
        <p:nvPicPr>
          <p:cNvPr id="27" name="Picture 26">
            <a:extLst>
              <a:ext uri="{FF2B5EF4-FFF2-40B4-BE49-F238E27FC236}">
                <a16:creationId xmlns:a16="http://schemas.microsoft.com/office/drawing/2014/main" id="{7A1DD007-BE53-28B9-A0C0-B64B953BE1AA}"/>
              </a:ext>
            </a:extLst>
          </p:cNvPr>
          <p:cNvPicPr>
            <a:picLocks noChangeAspect="1"/>
          </p:cNvPicPr>
          <p:nvPr/>
        </p:nvPicPr>
        <p:blipFill>
          <a:blip r:embed="rId5"/>
          <a:stretch>
            <a:fillRect/>
          </a:stretch>
        </p:blipFill>
        <p:spPr>
          <a:xfrm>
            <a:off x="9821253" y="520958"/>
            <a:ext cx="2306521" cy="1541224"/>
          </a:xfrm>
          <a:prstGeom prst="rect">
            <a:avLst/>
          </a:prstGeom>
        </p:spPr>
      </p:pic>
      <p:sp>
        <p:nvSpPr>
          <p:cNvPr id="29" name="TextBox 28">
            <a:extLst>
              <a:ext uri="{FF2B5EF4-FFF2-40B4-BE49-F238E27FC236}">
                <a16:creationId xmlns:a16="http://schemas.microsoft.com/office/drawing/2014/main" id="{676B6D8A-7533-9A89-D610-6E2DFB0678AD}"/>
              </a:ext>
            </a:extLst>
          </p:cNvPr>
          <p:cNvSpPr txBox="1"/>
          <p:nvPr/>
        </p:nvSpPr>
        <p:spPr>
          <a:xfrm>
            <a:off x="8737917" y="448409"/>
            <a:ext cx="923544" cy="400110"/>
          </a:xfrm>
          <a:prstGeom prst="rect">
            <a:avLst/>
          </a:prstGeom>
          <a:solidFill>
            <a:schemeClr val="accent6"/>
          </a:solidFill>
        </p:spPr>
        <p:txBody>
          <a:bodyPr wrap="square" rtlCol="0">
            <a:spAutoFit/>
          </a:bodyPr>
          <a:lstStyle/>
          <a:p>
            <a:r>
              <a:rPr lang="vi-VN" sz="1000" dirty="0">
                <a:latin typeface="+mj-lt"/>
              </a:rPr>
              <a:t>Check label trên máy in</a:t>
            </a:r>
          </a:p>
        </p:txBody>
      </p:sp>
      <p:pic>
        <p:nvPicPr>
          <p:cNvPr id="34" name="Picture 33">
            <a:extLst>
              <a:ext uri="{FF2B5EF4-FFF2-40B4-BE49-F238E27FC236}">
                <a16:creationId xmlns:a16="http://schemas.microsoft.com/office/drawing/2014/main" id="{86B7B065-7DA4-F823-27D0-497F9BEDDF70}"/>
              </a:ext>
            </a:extLst>
          </p:cNvPr>
          <p:cNvPicPr>
            <a:picLocks noChangeAspect="1"/>
          </p:cNvPicPr>
          <p:nvPr/>
        </p:nvPicPr>
        <p:blipFill>
          <a:blip r:embed="rId6"/>
          <a:stretch>
            <a:fillRect/>
          </a:stretch>
        </p:blipFill>
        <p:spPr>
          <a:xfrm>
            <a:off x="9821253" y="3495863"/>
            <a:ext cx="2284735" cy="1520402"/>
          </a:xfrm>
          <a:prstGeom prst="rect">
            <a:avLst/>
          </a:prstGeom>
        </p:spPr>
      </p:pic>
      <p:cxnSp>
        <p:nvCxnSpPr>
          <p:cNvPr id="37" name="Straight Arrow Connector 36">
            <a:extLst>
              <a:ext uri="{FF2B5EF4-FFF2-40B4-BE49-F238E27FC236}">
                <a16:creationId xmlns:a16="http://schemas.microsoft.com/office/drawing/2014/main" id="{DBDA39D4-5422-6F19-C3C3-8ACA98A8B07E}"/>
              </a:ext>
            </a:extLst>
          </p:cNvPr>
          <p:cNvCxnSpPr>
            <a:cxnSpLocks/>
          </p:cNvCxnSpPr>
          <p:nvPr/>
        </p:nvCxnSpPr>
        <p:spPr>
          <a:xfrm>
            <a:off x="7084186" y="1985185"/>
            <a:ext cx="3047366" cy="2270879"/>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pic>
        <p:nvPicPr>
          <p:cNvPr id="40" name="Picture 39">
            <a:extLst>
              <a:ext uri="{FF2B5EF4-FFF2-40B4-BE49-F238E27FC236}">
                <a16:creationId xmlns:a16="http://schemas.microsoft.com/office/drawing/2014/main" id="{BD6C23D6-0418-935F-006B-2387BFD9E872}"/>
              </a:ext>
            </a:extLst>
          </p:cNvPr>
          <p:cNvPicPr>
            <a:picLocks noChangeAspect="1"/>
          </p:cNvPicPr>
          <p:nvPr/>
        </p:nvPicPr>
        <p:blipFill>
          <a:blip r:embed="rId7"/>
          <a:stretch>
            <a:fillRect/>
          </a:stretch>
        </p:blipFill>
        <p:spPr>
          <a:xfrm>
            <a:off x="10348598" y="2091541"/>
            <a:ext cx="1612486" cy="1374962"/>
          </a:xfrm>
          <a:prstGeom prst="rect">
            <a:avLst/>
          </a:prstGeom>
        </p:spPr>
      </p:pic>
      <p:cxnSp>
        <p:nvCxnSpPr>
          <p:cNvPr id="41" name="Straight Arrow Connector 40">
            <a:extLst>
              <a:ext uri="{FF2B5EF4-FFF2-40B4-BE49-F238E27FC236}">
                <a16:creationId xmlns:a16="http://schemas.microsoft.com/office/drawing/2014/main" id="{386ADC5B-D719-9518-9628-2EEC6ABC6AB2}"/>
              </a:ext>
            </a:extLst>
          </p:cNvPr>
          <p:cNvCxnSpPr>
            <a:cxnSpLocks/>
            <a:endCxn id="40" idx="1"/>
          </p:cNvCxnSpPr>
          <p:nvPr/>
        </p:nvCxnSpPr>
        <p:spPr>
          <a:xfrm>
            <a:off x="7736409" y="1141937"/>
            <a:ext cx="2612189" cy="1637085"/>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pic>
        <p:nvPicPr>
          <p:cNvPr id="45" name="Picture 44">
            <a:extLst>
              <a:ext uri="{FF2B5EF4-FFF2-40B4-BE49-F238E27FC236}">
                <a16:creationId xmlns:a16="http://schemas.microsoft.com/office/drawing/2014/main" id="{8F664037-8E4E-86EF-7B67-6CF544F8F6B5}"/>
              </a:ext>
            </a:extLst>
          </p:cNvPr>
          <p:cNvPicPr>
            <a:picLocks noChangeAspect="1"/>
          </p:cNvPicPr>
          <p:nvPr/>
        </p:nvPicPr>
        <p:blipFill>
          <a:blip r:embed="rId8"/>
          <a:stretch>
            <a:fillRect/>
          </a:stretch>
        </p:blipFill>
        <p:spPr>
          <a:xfrm>
            <a:off x="5800345" y="4476508"/>
            <a:ext cx="1551431" cy="1174448"/>
          </a:xfrm>
          <a:prstGeom prst="rect">
            <a:avLst/>
          </a:prstGeom>
        </p:spPr>
      </p:pic>
      <p:sp>
        <p:nvSpPr>
          <p:cNvPr id="47" name="Rectangle 46">
            <a:extLst>
              <a:ext uri="{FF2B5EF4-FFF2-40B4-BE49-F238E27FC236}">
                <a16:creationId xmlns:a16="http://schemas.microsoft.com/office/drawing/2014/main" id="{C0D2A2C4-5E5C-1053-3FDA-25C94781FA09}"/>
              </a:ext>
            </a:extLst>
          </p:cNvPr>
          <p:cNvSpPr/>
          <p:nvPr/>
        </p:nvSpPr>
        <p:spPr>
          <a:xfrm>
            <a:off x="1469049" y="3928828"/>
            <a:ext cx="543627" cy="17004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48" name="Straight Arrow Connector 47">
            <a:extLst>
              <a:ext uri="{FF2B5EF4-FFF2-40B4-BE49-F238E27FC236}">
                <a16:creationId xmlns:a16="http://schemas.microsoft.com/office/drawing/2014/main" id="{DA46248C-4D2F-4CAF-411A-F81547245D74}"/>
              </a:ext>
            </a:extLst>
          </p:cNvPr>
          <p:cNvCxnSpPr>
            <a:cxnSpLocks/>
          </p:cNvCxnSpPr>
          <p:nvPr/>
        </p:nvCxnSpPr>
        <p:spPr>
          <a:xfrm>
            <a:off x="2054411" y="4115466"/>
            <a:ext cx="4381398" cy="784728"/>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0707160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2D6B6-C725-3DE9-5539-6AA68B01EDAE}"/>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E10EF8BB-D94C-1C36-92B7-7638FCB0A894}"/>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Bảng xác nhận phôi gia công đầu tiên Barcode Label</a:t>
            </a:r>
          </a:p>
        </p:txBody>
      </p:sp>
      <p:sp>
        <p:nvSpPr>
          <p:cNvPr id="22" name="Rectangle 21">
            <a:extLst>
              <a:ext uri="{FF2B5EF4-FFF2-40B4-BE49-F238E27FC236}">
                <a16:creationId xmlns:a16="http://schemas.microsoft.com/office/drawing/2014/main" id="{95FEE677-B8FD-4D53-B191-7FBC1FEBA157}"/>
              </a:ext>
            </a:extLst>
          </p:cNvPr>
          <p:cNvSpPr/>
          <p:nvPr/>
        </p:nvSpPr>
        <p:spPr>
          <a:xfrm>
            <a:off x="0" y="437024"/>
            <a:ext cx="12192000" cy="5247898"/>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010D2E7C-A33E-145E-7530-43266C5C0D0E}"/>
              </a:ext>
            </a:extLst>
          </p:cNvPr>
          <p:cNvSpPr/>
          <p:nvPr/>
        </p:nvSpPr>
        <p:spPr>
          <a:xfrm>
            <a:off x="0" y="5684922"/>
            <a:ext cx="12192000" cy="1154788"/>
          </a:xfrm>
          <a:prstGeom prst="rect">
            <a:avLst/>
          </a:prstGeom>
          <a:no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1200" dirty="0">
                <a:solidFill>
                  <a:schemeClr val="tx1"/>
                </a:solidFill>
                <a:latin typeface="+mj-lt"/>
              </a:rPr>
              <a:t>-   </a:t>
            </a:r>
            <a:r>
              <a:rPr lang="vi-VN" sz="1050" dirty="0">
                <a:solidFill>
                  <a:schemeClr val="tx1"/>
                </a:solidFill>
                <a:latin typeface="+mj-lt"/>
              </a:rPr>
              <a:t>Multi MFG sẽ ghi chép đầy đủ thông tin sau đó sẽ đưa Leader MFG kiểm tra và kí tên xác nhận</a:t>
            </a:r>
          </a:p>
          <a:p>
            <a:pPr marL="171450" indent="-171450">
              <a:buFontTx/>
              <a:buChar char="-"/>
            </a:pPr>
            <a:r>
              <a:rPr lang="vi-VN" sz="1050" dirty="0">
                <a:solidFill>
                  <a:schemeClr val="tx1"/>
                </a:solidFill>
                <a:latin typeface="+mj-lt"/>
              </a:rPr>
              <a:t>QC sẽ kiểm tra lại toàn bộ nội dung label(đo kích thước barcode, QR, nội dung in ấn, bắn xác nhận cấp độ) so sánh thực tế -</a:t>
            </a:r>
            <a:r>
              <a:rPr lang="vi-VN" sz="1050" dirty="0">
                <a:solidFill>
                  <a:schemeClr val="tx1"/>
                </a:solidFill>
                <a:latin typeface="+mj-lt"/>
                <a:sym typeface="Wingdings" panose="05000000000000000000" pitchFamily="2" charset="2"/>
              </a:rPr>
              <a:t> BTW  SOP nếu không có bất thường kí tên QC, nếu có bất thường báo lại cho Leader</a:t>
            </a:r>
            <a:endParaRPr lang="vi-VN" sz="1050" dirty="0">
              <a:solidFill>
                <a:schemeClr val="tx1"/>
              </a:solidFill>
              <a:latin typeface="+mj-lt"/>
            </a:endParaRPr>
          </a:p>
          <a:p>
            <a:pPr marL="171450" indent="-171450">
              <a:buFontTx/>
              <a:buChar char="-"/>
            </a:pPr>
            <a:r>
              <a:rPr lang="vi-VN" sz="1050" dirty="0">
                <a:solidFill>
                  <a:schemeClr val="tx1"/>
                </a:solidFill>
                <a:latin typeface="+mj-lt"/>
              </a:rPr>
              <a:t>Trong quá trình chạy thử nghiệm nếu có thay đổi về nội dung label PM &amp; IE sẽ kí tên vào ô tương ứng</a:t>
            </a:r>
          </a:p>
          <a:p>
            <a:pPr marL="171450" indent="-171450">
              <a:buFont typeface="Arial" panose="020B0604020202020204" pitchFamily="34" charset="0"/>
              <a:buChar char="•"/>
            </a:pPr>
            <a:r>
              <a:rPr lang="vi-VN" sz="1050" dirty="0">
                <a:solidFill>
                  <a:schemeClr val="tx1"/>
                </a:solidFill>
                <a:latin typeface="+mj-lt"/>
              </a:rPr>
              <a:t>Lưu ý: Khi có thay đổi về nội dung label, chỉnh sửa lại BTW thì IE cần phải làm 1 bản thuyết minh triển khai Label đầu tiên và đưa cho MFG, PM, QC kiểm tra và kí xác nhận kí tên sau đó đưa chi IE lưu trữ lại</a:t>
            </a:r>
          </a:p>
          <a:p>
            <a:pPr marL="171450" indent="-171450">
              <a:buFont typeface="Arial" panose="020B0604020202020204" pitchFamily="34" charset="0"/>
              <a:buChar char="•"/>
            </a:pPr>
            <a:r>
              <a:rPr lang="vi-VN" sz="1050" dirty="0">
                <a:solidFill>
                  <a:schemeClr val="tx1"/>
                </a:solidFill>
                <a:latin typeface="+mj-lt"/>
              </a:rPr>
              <a:t>Hàng ngày sản xuất cần phải cung cấp FAI</a:t>
            </a:r>
          </a:p>
          <a:p>
            <a:pPr marL="171450" indent="-171450">
              <a:buFont typeface="Arial" panose="020B0604020202020204" pitchFamily="34" charset="0"/>
              <a:buChar char="•"/>
            </a:pPr>
            <a:r>
              <a:rPr lang="vi-VN" sz="1050" dirty="0">
                <a:solidFill>
                  <a:schemeClr val="tx1"/>
                </a:solidFill>
                <a:latin typeface="+mj-lt"/>
              </a:rPr>
              <a:t>Trong quá trình sản xuất thay đổi W/O, phôi label, mực thì cũng cần thực hiện làm FAI và cung cấp cho QC</a:t>
            </a:r>
          </a:p>
        </p:txBody>
      </p:sp>
      <p:pic>
        <p:nvPicPr>
          <p:cNvPr id="5" name="Picture 4">
            <a:extLst>
              <a:ext uri="{FF2B5EF4-FFF2-40B4-BE49-F238E27FC236}">
                <a16:creationId xmlns:a16="http://schemas.microsoft.com/office/drawing/2014/main" id="{FFF0523C-1F99-B667-7C6E-AE671ADE1878}"/>
              </a:ext>
            </a:extLst>
          </p:cNvPr>
          <p:cNvPicPr>
            <a:picLocks noChangeAspect="1"/>
          </p:cNvPicPr>
          <p:nvPr/>
        </p:nvPicPr>
        <p:blipFill>
          <a:blip r:embed="rId3"/>
          <a:stretch>
            <a:fillRect/>
          </a:stretch>
        </p:blipFill>
        <p:spPr>
          <a:xfrm>
            <a:off x="56942" y="461180"/>
            <a:ext cx="3719679" cy="4785906"/>
          </a:xfrm>
          <a:prstGeom prst="rect">
            <a:avLst/>
          </a:prstGeom>
        </p:spPr>
      </p:pic>
      <p:sp>
        <p:nvSpPr>
          <p:cNvPr id="18" name="TextBox 17">
            <a:extLst>
              <a:ext uri="{FF2B5EF4-FFF2-40B4-BE49-F238E27FC236}">
                <a16:creationId xmlns:a16="http://schemas.microsoft.com/office/drawing/2014/main" id="{1C19EB9E-73BB-B382-4A6A-D105895E0C2A}"/>
              </a:ext>
            </a:extLst>
          </p:cNvPr>
          <p:cNvSpPr txBox="1"/>
          <p:nvPr/>
        </p:nvSpPr>
        <p:spPr>
          <a:xfrm>
            <a:off x="3885890" y="2571583"/>
            <a:ext cx="923544" cy="415498"/>
          </a:xfrm>
          <a:prstGeom prst="rect">
            <a:avLst/>
          </a:prstGeom>
          <a:solidFill>
            <a:schemeClr val="accent6"/>
          </a:solidFill>
        </p:spPr>
        <p:txBody>
          <a:bodyPr wrap="square" rtlCol="0">
            <a:spAutoFit/>
          </a:bodyPr>
          <a:lstStyle/>
          <a:p>
            <a:r>
              <a:rPr lang="vi-VN" sz="1000" dirty="0">
                <a:latin typeface="+mj-lt"/>
              </a:rPr>
              <a:t>Kiểm tra so sánh với SOP</a:t>
            </a:r>
          </a:p>
        </p:txBody>
      </p:sp>
      <p:sp>
        <p:nvSpPr>
          <p:cNvPr id="47" name="Rectangle 46">
            <a:extLst>
              <a:ext uri="{FF2B5EF4-FFF2-40B4-BE49-F238E27FC236}">
                <a16:creationId xmlns:a16="http://schemas.microsoft.com/office/drawing/2014/main" id="{46CC128B-69FF-2C92-C0D2-A35038629CE9}"/>
              </a:ext>
            </a:extLst>
          </p:cNvPr>
          <p:cNvSpPr/>
          <p:nvPr/>
        </p:nvSpPr>
        <p:spPr>
          <a:xfrm>
            <a:off x="728385" y="3957400"/>
            <a:ext cx="2023959" cy="13911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4" name="Picture 3">
            <a:extLst>
              <a:ext uri="{FF2B5EF4-FFF2-40B4-BE49-F238E27FC236}">
                <a16:creationId xmlns:a16="http://schemas.microsoft.com/office/drawing/2014/main" id="{545A63C2-2E4D-E196-1796-0D070B507917}"/>
              </a:ext>
            </a:extLst>
          </p:cNvPr>
          <p:cNvPicPr>
            <a:picLocks noChangeAspect="1"/>
          </p:cNvPicPr>
          <p:nvPr/>
        </p:nvPicPr>
        <p:blipFill>
          <a:blip r:embed="rId4"/>
          <a:stretch>
            <a:fillRect/>
          </a:stretch>
        </p:blipFill>
        <p:spPr>
          <a:xfrm>
            <a:off x="4637245" y="499900"/>
            <a:ext cx="2917510" cy="1996914"/>
          </a:xfrm>
          <a:prstGeom prst="rect">
            <a:avLst/>
          </a:prstGeom>
        </p:spPr>
      </p:pic>
      <p:cxnSp>
        <p:nvCxnSpPr>
          <p:cNvPr id="6" name="Straight Arrow Connector 5">
            <a:extLst>
              <a:ext uri="{FF2B5EF4-FFF2-40B4-BE49-F238E27FC236}">
                <a16:creationId xmlns:a16="http://schemas.microsoft.com/office/drawing/2014/main" id="{474A5A1F-3DB4-F2A2-ADFE-61AA496F1091}"/>
              </a:ext>
            </a:extLst>
          </p:cNvPr>
          <p:cNvCxnSpPr>
            <a:cxnSpLocks/>
          </p:cNvCxnSpPr>
          <p:nvPr/>
        </p:nvCxnSpPr>
        <p:spPr>
          <a:xfrm flipH="1">
            <a:off x="2484823" y="1229756"/>
            <a:ext cx="2152422" cy="2723064"/>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8" name="Rectangle 7">
            <a:extLst>
              <a:ext uri="{FF2B5EF4-FFF2-40B4-BE49-F238E27FC236}">
                <a16:creationId xmlns:a16="http://schemas.microsoft.com/office/drawing/2014/main" id="{808E2000-9819-5734-2484-825386CCFA28}"/>
              </a:ext>
            </a:extLst>
          </p:cNvPr>
          <p:cNvSpPr/>
          <p:nvPr/>
        </p:nvSpPr>
        <p:spPr>
          <a:xfrm>
            <a:off x="188889" y="4682049"/>
            <a:ext cx="2023959" cy="13911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0" name="Straight Arrow Connector 9">
            <a:extLst>
              <a:ext uri="{FF2B5EF4-FFF2-40B4-BE49-F238E27FC236}">
                <a16:creationId xmlns:a16="http://schemas.microsoft.com/office/drawing/2014/main" id="{3C1907C4-379E-67AC-C129-3D1C971C7C1F}"/>
              </a:ext>
            </a:extLst>
          </p:cNvPr>
          <p:cNvCxnSpPr>
            <a:cxnSpLocks/>
          </p:cNvCxnSpPr>
          <p:nvPr/>
        </p:nvCxnSpPr>
        <p:spPr>
          <a:xfrm flipH="1">
            <a:off x="2212848" y="1610914"/>
            <a:ext cx="2506223" cy="3071135"/>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a:extLst>
              <a:ext uri="{FF2B5EF4-FFF2-40B4-BE49-F238E27FC236}">
                <a16:creationId xmlns:a16="http://schemas.microsoft.com/office/drawing/2014/main" id="{02D05EA1-EF99-ED00-9C59-E4AA0377E5F7}"/>
              </a:ext>
            </a:extLst>
          </p:cNvPr>
          <p:cNvCxnSpPr>
            <a:cxnSpLocks/>
          </p:cNvCxnSpPr>
          <p:nvPr/>
        </p:nvCxnSpPr>
        <p:spPr>
          <a:xfrm flipH="1">
            <a:off x="2783889" y="2227900"/>
            <a:ext cx="3312111" cy="1799056"/>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pic>
        <p:nvPicPr>
          <p:cNvPr id="21" name="Picture 20">
            <a:extLst>
              <a:ext uri="{FF2B5EF4-FFF2-40B4-BE49-F238E27FC236}">
                <a16:creationId xmlns:a16="http://schemas.microsoft.com/office/drawing/2014/main" id="{754B2BC2-BD2A-F813-7BE5-46A6B1A38157}"/>
              </a:ext>
            </a:extLst>
          </p:cNvPr>
          <p:cNvPicPr>
            <a:picLocks noChangeAspect="1"/>
          </p:cNvPicPr>
          <p:nvPr/>
        </p:nvPicPr>
        <p:blipFill>
          <a:blip r:embed="rId5"/>
          <a:stretch>
            <a:fillRect/>
          </a:stretch>
        </p:blipFill>
        <p:spPr>
          <a:xfrm>
            <a:off x="9098750" y="588028"/>
            <a:ext cx="2382631" cy="1625110"/>
          </a:xfrm>
          <a:prstGeom prst="rect">
            <a:avLst/>
          </a:prstGeom>
        </p:spPr>
      </p:pic>
      <p:cxnSp>
        <p:nvCxnSpPr>
          <p:cNvPr id="23" name="Straight Arrow Connector 22">
            <a:extLst>
              <a:ext uri="{FF2B5EF4-FFF2-40B4-BE49-F238E27FC236}">
                <a16:creationId xmlns:a16="http://schemas.microsoft.com/office/drawing/2014/main" id="{A4D3F9DD-96DB-4B95-0788-75574A660A70}"/>
              </a:ext>
            </a:extLst>
          </p:cNvPr>
          <p:cNvCxnSpPr>
            <a:cxnSpLocks/>
          </p:cNvCxnSpPr>
          <p:nvPr/>
        </p:nvCxnSpPr>
        <p:spPr>
          <a:xfrm flipV="1">
            <a:off x="7472931" y="1521125"/>
            <a:ext cx="2631189" cy="174832"/>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25" name="TextBox 24">
            <a:extLst>
              <a:ext uri="{FF2B5EF4-FFF2-40B4-BE49-F238E27FC236}">
                <a16:creationId xmlns:a16="http://schemas.microsoft.com/office/drawing/2014/main" id="{678D6B77-08F9-77A6-7DA9-8E33D7246527}"/>
              </a:ext>
            </a:extLst>
          </p:cNvPr>
          <p:cNvSpPr txBox="1"/>
          <p:nvPr/>
        </p:nvSpPr>
        <p:spPr>
          <a:xfrm>
            <a:off x="7554755" y="1114237"/>
            <a:ext cx="1419458" cy="400110"/>
          </a:xfrm>
          <a:prstGeom prst="rect">
            <a:avLst/>
          </a:prstGeom>
          <a:solidFill>
            <a:schemeClr val="accent6"/>
          </a:solidFill>
        </p:spPr>
        <p:txBody>
          <a:bodyPr wrap="square" rtlCol="0">
            <a:spAutoFit/>
          </a:bodyPr>
          <a:lstStyle/>
          <a:p>
            <a:r>
              <a:rPr lang="vi-VN" sz="1000" dirty="0">
                <a:latin typeface="+mj-lt"/>
              </a:rPr>
              <a:t>Kiểm tra chương trình thực tế ngoài line</a:t>
            </a:r>
          </a:p>
        </p:txBody>
      </p:sp>
      <p:pic>
        <p:nvPicPr>
          <p:cNvPr id="33" name="Picture 32">
            <a:extLst>
              <a:ext uri="{FF2B5EF4-FFF2-40B4-BE49-F238E27FC236}">
                <a16:creationId xmlns:a16="http://schemas.microsoft.com/office/drawing/2014/main" id="{AE5E0091-B9C7-234B-8530-6C783F0A9474}"/>
              </a:ext>
            </a:extLst>
          </p:cNvPr>
          <p:cNvPicPr>
            <a:picLocks noChangeAspect="1"/>
          </p:cNvPicPr>
          <p:nvPr/>
        </p:nvPicPr>
        <p:blipFill>
          <a:blip r:embed="rId6"/>
          <a:stretch>
            <a:fillRect/>
          </a:stretch>
        </p:blipFill>
        <p:spPr>
          <a:xfrm>
            <a:off x="7125891" y="3342314"/>
            <a:ext cx="2853261" cy="1979055"/>
          </a:xfrm>
          <a:prstGeom prst="rect">
            <a:avLst/>
          </a:prstGeom>
        </p:spPr>
      </p:pic>
      <p:sp>
        <p:nvSpPr>
          <p:cNvPr id="36" name="TextBox 35">
            <a:extLst>
              <a:ext uri="{FF2B5EF4-FFF2-40B4-BE49-F238E27FC236}">
                <a16:creationId xmlns:a16="http://schemas.microsoft.com/office/drawing/2014/main" id="{D231601B-4C8F-8AE8-6852-7F16467FCC34}"/>
              </a:ext>
            </a:extLst>
          </p:cNvPr>
          <p:cNvSpPr txBox="1"/>
          <p:nvPr/>
        </p:nvSpPr>
        <p:spPr>
          <a:xfrm>
            <a:off x="7919281" y="4672149"/>
            <a:ext cx="1419458" cy="553998"/>
          </a:xfrm>
          <a:prstGeom prst="rect">
            <a:avLst/>
          </a:prstGeom>
          <a:solidFill>
            <a:schemeClr val="accent6"/>
          </a:solidFill>
        </p:spPr>
        <p:txBody>
          <a:bodyPr wrap="square" rtlCol="0">
            <a:spAutoFit/>
          </a:bodyPr>
          <a:lstStyle/>
          <a:p>
            <a:r>
              <a:rPr lang="vi-VN" sz="1000" dirty="0">
                <a:latin typeface="+mj-lt"/>
              </a:rPr>
              <a:t>SOP yêu cầu từ B trở lên thực tế giá trị bắt buộc phải là B hoặc A</a:t>
            </a:r>
          </a:p>
        </p:txBody>
      </p:sp>
      <p:cxnSp>
        <p:nvCxnSpPr>
          <p:cNvPr id="3" name="Straight Arrow Connector 2">
            <a:extLst>
              <a:ext uri="{FF2B5EF4-FFF2-40B4-BE49-F238E27FC236}">
                <a16:creationId xmlns:a16="http://schemas.microsoft.com/office/drawing/2014/main" id="{8DD50061-F987-6A98-B65A-55382B81934C}"/>
              </a:ext>
            </a:extLst>
          </p:cNvPr>
          <p:cNvCxnSpPr>
            <a:cxnSpLocks/>
          </p:cNvCxnSpPr>
          <p:nvPr/>
        </p:nvCxnSpPr>
        <p:spPr>
          <a:xfrm>
            <a:off x="7046328" y="2294750"/>
            <a:ext cx="2292411" cy="1483711"/>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562633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A36BAB-2AB7-61CD-4A01-F2B2155AF304}"/>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13C37B63-1A91-E59D-2AAB-1CCD0BD565B9}"/>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Bảng xác nhận phôi gia công đầu tiên Barcode Label</a:t>
            </a:r>
          </a:p>
        </p:txBody>
      </p:sp>
      <p:sp>
        <p:nvSpPr>
          <p:cNvPr id="22" name="Rectangle 21">
            <a:extLst>
              <a:ext uri="{FF2B5EF4-FFF2-40B4-BE49-F238E27FC236}">
                <a16:creationId xmlns:a16="http://schemas.microsoft.com/office/drawing/2014/main" id="{6090CBBB-D677-C94A-5303-7EA3A21A9EAB}"/>
              </a:ext>
            </a:extLst>
          </p:cNvPr>
          <p:cNvSpPr/>
          <p:nvPr/>
        </p:nvSpPr>
        <p:spPr>
          <a:xfrm>
            <a:off x="0" y="437024"/>
            <a:ext cx="12192000" cy="4910917"/>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4" name="Rectangle 83">
            <a:extLst>
              <a:ext uri="{FF2B5EF4-FFF2-40B4-BE49-F238E27FC236}">
                <a16:creationId xmlns:a16="http://schemas.microsoft.com/office/drawing/2014/main" id="{AD1195C4-7495-BECD-B2ED-23D41B4522A6}"/>
              </a:ext>
            </a:extLst>
          </p:cNvPr>
          <p:cNvSpPr/>
          <p:nvPr/>
        </p:nvSpPr>
        <p:spPr>
          <a:xfrm>
            <a:off x="0" y="5347941"/>
            <a:ext cx="12192000" cy="1491769"/>
          </a:xfrm>
          <a:prstGeom prst="rect">
            <a:avLst/>
          </a:prstGeom>
          <a:no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71450" indent="-171450">
              <a:buFontTx/>
              <a:buChar char="-"/>
            </a:pPr>
            <a:r>
              <a:rPr lang="vi-VN" sz="1050" dirty="0">
                <a:solidFill>
                  <a:schemeClr val="tx1"/>
                </a:solidFill>
                <a:latin typeface="+mj-lt"/>
              </a:rPr>
              <a:t>Multi MFG sẽ ghi chép đầy đủ thông tin sau đó sẽ đưa Leader MFG kiểm tra và kí tên xác nhận</a:t>
            </a:r>
          </a:p>
          <a:p>
            <a:pPr marL="171450" indent="-171450">
              <a:buFontTx/>
              <a:buChar char="-"/>
            </a:pPr>
            <a:r>
              <a:rPr lang="vi-VN" sz="1050" dirty="0">
                <a:solidFill>
                  <a:schemeClr val="tx1"/>
                </a:solidFill>
                <a:latin typeface="+mj-lt"/>
              </a:rPr>
              <a:t>Trong trường hợp SOP không yêu cầu cấp độ barcode riêng thì sẽ theo tiêu chuẩn nhà máy là cấp độ C</a:t>
            </a:r>
          </a:p>
          <a:p>
            <a:pPr marL="171450" indent="-171450">
              <a:buFontTx/>
              <a:buChar char="-"/>
            </a:pPr>
            <a:r>
              <a:rPr lang="vi-VN" sz="1050" dirty="0">
                <a:solidFill>
                  <a:schemeClr val="tx1"/>
                </a:solidFill>
                <a:latin typeface="+mj-lt"/>
              </a:rPr>
              <a:t>QC sẽ kiểm tra lại toàn bộ nội dung label(đo kích thước barcode, QR, nội dung in ấn, bắn xác nhận cấp độ) so sánh thực tế </a:t>
            </a:r>
            <a:r>
              <a:rPr lang="vi-VN" sz="1050" dirty="0">
                <a:solidFill>
                  <a:schemeClr val="tx1"/>
                </a:solidFill>
                <a:latin typeface="+mj-lt"/>
                <a:sym typeface="Wingdings" panose="05000000000000000000" pitchFamily="2" charset="2"/>
              </a:rPr>
              <a:t> BTW  SOP nếu không có bất thường kí tên QC, nếu có bất thường báo lại cho Leader</a:t>
            </a:r>
            <a:endParaRPr lang="vi-VN" sz="1050" dirty="0">
              <a:solidFill>
                <a:schemeClr val="tx1"/>
              </a:solidFill>
              <a:latin typeface="+mj-lt"/>
            </a:endParaRPr>
          </a:p>
          <a:p>
            <a:pPr marL="171450" indent="-171450">
              <a:buFontTx/>
              <a:buChar char="-"/>
            </a:pPr>
            <a:r>
              <a:rPr lang="vi-VN" sz="1050" dirty="0">
                <a:solidFill>
                  <a:schemeClr val="tx1"/>
                </a:solidFill>
                <a:latin typeface="+mj-lt"/>
              </a:rPr>
              <a:t>Trong quá trình chạy thử nghiệm nếu có thay đổi về nội dung label PM &amp; IE sẽ kí tên vào ô tương ứng</a:t>
            </a:r>
          </a:p>
          <a:p>
            <a:pPr marL="171450" indent="-171450">
              <a:buFont typeface="Arial" panose="020B0604020202020204" pitchFamily="34" charset="0"/>
              <a:buChar char="•"/>
            </a:pPr>
            <a:r>
              <a:rPr lang="vi-VN" sz="1050" dirty="0">
                <a:solidFill>
                  <a:schemeClr val="tx1"/>
                </a:solidFill>
                <a:latin typeface="+mj-lt"/>
              </a:rPr>
              <a:t>Lưu ý: Khi có thay đổi về nội dung label, chỉnh sửa lại BTW thì IE cần phải làm 1 bản thuyết minh triển khai Label đầu tiên và đưa cho MFG, PM, QC kiểm tra và kí xác nhận kí tên sau đó đưa chi IE lưu trữ lại</a:t>
            </a:r>
          </a:p>
          <a:p>
            <a:pPr marL="171450" indent="-171450">
              <a:buFont typeface="Arial" panose="020B0604020202020204" pitchFamily="34" charset="0"/>
              <a:buChar char="•"/>
            </a:pPr>
            <a:r>
              <a:rPr lang="vi-VN" sz="1050" dirty="0">
                <a:solidFill>
                  <a:schemeClr val="tx1"/>
                </a:solidFill>
                <a:latin typeface="+mj-lt"/>
              </a:rPr>
              <a:t>Hàng ngày sản xuất cần phải cung cấp FAI</a:t>
            </a:r>
          </a:p>
          <a:p>
            <a:pPr marL="171450" indent="-171450">
              <a:buFont typeface="Arial" panose="020B0604020202020204" pitchFamily="34" charset="0"/>
              <a:buChar char="•"/>
            </a:pPr>
            <a:r>
              <a:rPr lang="vi-VN" sz="1050" dirty="0">
                <a:solidFill>
                  <a:schemeClr val="tx1"/>
                </a:solidFill>
                <a:latin typeface="+mj-lt"/>
              </a:rPr>
              <a:t>Trong quá trình sản xuất thay đổi W/O, phôi label, mực thì cũng cần thực hiện làm FAI và cung cấp cho QC</a:t>
            </a:r>
          </a:p>
        </p:txBody>
      </p:sp>
      <p:pic>
        <p:nvPicPr>
          <p:cNvPr id="5" name="Picture 4">
            <a:extLst>
              <a:ext uri="{FF2B5EF4-FFF2-40B4-BE49-F238E27FC236}">
                <a16:creationId xmlns:a16="http://schemas.microsoft.com/office/drawing/2014/main" id="{19E8AEAB-EE3C-F68E-F54C-831B9CC49C22}"/>
              </a:ext>
            </a:extLst>
          </p:cNvPr>
          <p:cNvPicPr>
            <a:picLocks noChangeAspect="1"/>
          </p:cNvPicPr>
          <p:nvPr/>
        </p:nvPicPr>
        <p:blipFill>
          <a:blip r:embed="rId3"/>
          <a:srcRect t="65260"/>
          <a:stretch/>
        </p:blipFill>
        <p:spPr>
          <a:xfrm>
            <a:off x="0" y="499899"/>
            <a:ext cx="4467524" cy="1996913"/>
          </a:xfrm>
          <a:prstGeom prst="rect">
            <a:avLst/>
          </a:prstGeom>
        </p:spPr>
      </p:pic>
      <p:sp>
        <p:nvSpPr>
          <p:cNvPr id="47" name="Rectangle 46">
            <a:extLst>
              <a:ext uri="{FF2B5EF4-FFF2-40B4-BE49-F238E27FC236}">
                <a16:creationId xmlns:a16="http://schemas.microsoft.com/office/drawing/2014/main" id="{DF84824D-16F8-EE21-9947-01682AC7F087}"/>
              </a:ext>
            </a:extLst>
          </p:cNvPr>
          <p:cNvSpPr/>
          <p:nvPr/>
        </p:nvSpPr>
        <p:spPr>
          <a:xfrm>
            <a:off x="774105" y="926280"/>
            <a:ext cx="2408007" cy="20107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4" name="Picture 3">
            <a:extLst>
              <a:ext uri="{FF2B5EF4-FFF2-40B4-BE49-F238E27FC236}">
                <a16:creationId xmlns:a16="http://schemas.microsoft.com/office/drawing/2014/main" id="{22EA7E61-2A9A-3DBC-91A9-835CBAB7209B}"/>
              </a:ext>
            </a:extLst>
          </p:cNvPr>
          <p:cNvPicPr>
            <a:picLocks noChangeAspect="1"/>
          </p:cNvPicPr>
          <p:nvPr/>
        </p:nvPicPr>
        <p:blipFill>
          <a:blip r:embed="rId4"/>
          <a:stretch>
            <a:fillRect/>
          </a:stretch>
        </p:blipFill>
        <p:spPr>
          <a:xfrm>
            <a:off x="4637245" y="499900"/>
            <a:ext cx="2917510" cy="1996914"/>
          </a:xfrm>
          <a:prstGeom prst="rect">
            <a:avLst/>
          </a:prstGeom>
        </p:spPr>
      </p:pic>
      <p:sp>
        <p:nvSpPr>
          <p:cNvPr id="8" name="Rectangle 7">
            <a:extLst>
              <a:ext uri="{FF2B5EF4-FFF2-40B4-BE49-F238E27FC236}">
                <a16:creationId xmlns:a16="http://schemas.microsoft.com/office/drawing/2014/main" id="{403974CE-4594-C086-0C37-3F54E4766CAF}"/>
              </a:ext>
            </a:extLst>
          </p:cNvPr>
          <p:cNvSpPr/>
          <p:nvPr/>
        </p:nvSpPr>
        <p:spPr>
          <a:xfrm>
            <a:off x="1075857" y="1815282"/>
            <a:ext cx="1338159" cy="20107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33" name="Picture 32">
            <a:extLst>
              <a:ext uri="{FF2B5EF4-FFF2-40B4-BE49-F238E27FC236}">
                <a16:creationId xmlns:a16="http://schemas.microsoft.com/office/drawing/2014/main" id="{A23666F8-62B0-9455-A892-7ECCF5696E0B}"/>
              </a:ext>
            </a:extLst>
          </p:cNvPr>
          <p:cNvPicPr>
            <a:picLocks noChangeAspect="1"/>
          </p:cNvPicPr>
          <p:nvPr/>
        </p:nvPicPr>
        <p:blipFill>
          <a:blip r:embed="rId5"/>
          <a:stretch>
            <a:fillRect/>
          </a:stretch>
        </p:blipFill>
        <p:spPr>
          <a:xfrm>
            <a:off x="9104769" y="583334"/>
            <a:ext cx="2853261" cy="1979055"/>
          </a:xfrm>
          <a:prstGeom prst="rect">
            <a:avLst/>
          </a:prstGeom>
        </p:spPr>
      </p:pic>
      <p:sp>
        <p:nvSpPr>
          <p:cNvPr id="36" name="TextBox 35">
            <a:extLst>
              <a:ext uri="{FF2B5EF4-FFF2-40B4-BE49-F238E27FC236}">
                <a16:creationId xmlns:a16="http://schemas.microsoft.com/office/drawing/2014/main" id="{3F3A2566-4C14-AA0B-EF65-616B0D9A5630}"/>
              </a:ext>
            </a:extLst>
          </p:cNvPr>
          <p:cNvSpPr txBox="1"/>
          <p:nvPr/>
        </p:nvSpPr>
        <p:spPr>
          <a:xfrm>
            <a:off x="9852133" y="2410850"/>
            <a:ext cx="1419458" cy="553998"/>
          </a:xfrm>
          <a:prstGeom prst="rect">
            <a:avLst/>
          </a:prstGeom>
          <a:solidFill>
            <a:schemeClr val="accent6"/>
          </a:solidFill>
        </p:spPr>
        <p:txBody>
          <a:bodyPr wrap="square" rtlCol="0">
            <a:spAutoFit/>
          </a:bodyPr>
          <a:lstStyle/>
          <a:p>
            <a:r>
              <a:rPr lang="vi-VN" sz="1000" dirty="0">
                <a:latin typeface="+mj-lt"/>
              </a:rPr>
              <a:t>SOP yêu cầu từ B trở lên thực tế giá trị bắt buộc phải là B hoặc A</a:t>
            </a:r>
          </a:p>
        </p:txBody>
      </p:sp>
      <p:pic>
        <p:nvPicPr>
          <p:cNvPr id="38" name="Picture 37">
            <a:extLst>
              <a:ext uri="{FF2B5EF4-FFF2-40B4-BE49-F238E27FC236}">
                <a16:creationId xmlns:a16="http://schemas.microsoft.com/office/drawing/2014/main" id="{D2CCA791-FE17-FD0D-8E23-01E294DA76BC}"/>
              </a:ext>
            </a:extLst>
          </p:cNvPr>
          <p:cNvPicPr>
            <a:picLocks noChangeAspect="1"/>
          </p:cNvPicPr>
          <p:nvPr/>
        </p:nvPicPr>
        <p:blipFill>
          <a:blip r:embed="rId6"/>
          <a:stretch>
            <a:fillRect/>
          </a:stretch>
        </p:blipFill>
        <p:spPr>
          <a:xfrm>
            <a:off x="1917140" y="3796633"/>
            <a:ext cx="1452871" cy="904945"/>
          </a:xfrm>
          <a:prstGeom prst="rect">
            <a:avLst/>
          </a:prstGeom>
        </p:spPr>
      </p:pic>
      <p:sp>
        <p:nvSpPr>
          <p:cNvPr id="42" name="TextBox 41">
            <a:extLst>
              <a:ext uri="{FF2B5EF4-FFF2-40B4-BE49-F238E27FC236}">
                <a16:creationId xmlns:a16="http://schemas.microsoft.com/office/drawing/2014/main" id="{99A737A7-24E3-F5DD-E2FE-F536E6816044}"/>
              </a:ext>
            </a:extLst>
          </p:cNvPr>
          <p:cNvSpPr txBox="1"/>
          <p:nvPr/>
        </p:nvSpPr>
        <p:spPr>
          <a:xfrm>
            <a:off x="1774051" y="2999926"/>
            <a:ext cx="1793164" cy="276999"/>
          </a:xfrm>
          <a:prstGeom prst="rect">
            <a:avLst/>
          </a:prstGeom>
          <a:noFill/>
        </p:spPr>
        <p:txBody>
          <a:bodyPr wrap="square">
            <a:spAutoFit/>
          </a:bodyPr>
          <a:lstStyle/>
          <a:p>
            <a:r>
              <a:rPr lang="vi-VN" sz="1200" dirty="0">
                <a:latin typeface="+mj-lt"/>
              </a:rPr>
              <a:t>\\10.41.1.21\sfcs\Online</a:t>
            </a:r>
          </a:p>
        </p:txBody>
      </p:sp>
      <p:sp>
        <p:nvSpPr>
          <p:cNvPr id="43" name="TextBox 42">
            <a:extLst>
              <a:ext uri="{FF2B5EF4-FFF2-40B4-BE49-F238E27FC236}">
                <a16:creationId xmlns:a16="http://schemas.microsoft.com/office/drawing/2014/main" id="{7D1118D7-23DC-733D-3B83-E5B80FF04B56}"/>
              </a:ext>
            </a:extLst>
          </p:cNvPr>
          <p:cNvSpPr txBox="1"/>
          <p:nvPr/>
        </p:nvSpPr>
        <p:spPr>
          <a:xfrm>
            <a:off x="845093" y="2562189"/>
            <a:ext cx="1396389" cy="400110"/>
          </a:xfrm>
          <a:prstGeom prst="rect">
            <a:avLst/>
          </a:prstGeom>
          <a:solidFill>
            <a:srgbClr val="92D050"/>
          </a:solidFill>
        </p:spPr>
        <p:txBody>
          <a:bodyPr wrap="square" rtlCol="0">
            <a:spAutoFit/>
          </a:bodyPr>
          <a:lstStyle/>
          <a:p>
            <a:r>
              <a:rPr lang="vi-VN" sz="1000" dirty="0">
                <a:latin typeface="+mj-lt"/>
              </a:rPr>
              <a:t>Tìm BTW model PN cần kiểm tra rồi mở lên</a:t>
            </a:r>
          </a:p>
        </p:txBody>
      </p:sp>
      <p:cxnSp>
        <p:nvCxnSpPr>
          <p:cNvPr id="50" name="Straight Arrow Connector 49">
            <a:extLst>
              <a:ext uri="{FF2B5EF4-FFF2-40B4-BE49-F238E27FC236}">
                <a16:creationId xmlns:a16="http://schemas.microsoft.com/office/drawing/2014/main" id="{7EDAD4AA-8090-748D-D28B-6C89F3514454}"/>
              </a:ext>
            </a:extLst>
          </p:cNvPr>
          <p:cNvCxnSpPr>
            <a:cxnSpLocks/>
          </p:cNvCxnSpPr>
          <p:nvPr/>
        </p:nvCxnSpPr>
        <p:spPr>
          <a:xfrm>
            <a:off x="2654049" y="3282359"/>
            <a:ext cx="0" cy="49768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pic>
        <p:nvPicPr>
          <p:cNvPr id="55" name="Picture 54">
            <a:extLst>
              <a:ext uri="{FF2B5EF4-FFF2-40B4-BE49-F238E27FC236}">
                <a16:creationId xmlns:a16="http://schemas.microsoft.com/office/drawing/2014/main" id="{B0F7021E-374B-2DE4-4671-A9BD4B98C5CA}"/>
              </a:ext>
            </a:extLst>
          </p:cNvPr>
          <p:cNvPicPr>
            <a:picLocks noChangeAspect="1"/>
          </p:cNvPicPr>
          <p:nvPr/>
        </p:nvPicPr>
        <p:blipFill>
          <a:blip r:embed="rId7"/>
          <a:srcRect t="13695" r="3542" b="23715"/>
          <a:stretch/>
        </p:blipFill>
        <p:spPr>
          <a:xfrm>
            <a:off x="4372916" y="3757186"/>
            <a:ext cx="3920325" cy="1042962"/>
          </a:xfrm>
          <a:prstGeom prst="rect">
            <a:avLst/>
          </a:prstGeom>
        </p:spPr>
      </p:pic>
      <p:cxnSp>
        <p:nvCxnSpPr>
          <p:cNvPr id="57" name="Straight Arrow Connector 56">
            <a:extLst>
              <a:ext uri="{FF2B5EF4-FFF2-40B4-BE49-F238E27FC236}">
                <a16:creationId xmlns:a16="http://schemas.microsoft.com/office/drawing/2014/main" id="{63216115-24B9-BE15-DDFA-D09037E1AFCC}"/>
              </a:ext>
            </a:extLst>
          </p:cNvPr>
          <p:cNvCxnSpPr>
            <a:cxnSpLocks/>
            <a:stCxn id="38" idx="3"/>
            <a:endCxn id="55" idx="1"/>
          </p:cNvCxnSpPr>
          <p:nvPr/>
        </p:nvCxnSpPr>
        <p:spPr>
          <a:xfrm>
            <a:off x="3370011" y="4249106"/>
            <a:ext cx="1002905" cy="29561"/>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cxnSp>
        <p:nvCxnSpPr>
          <p:cNvPr id="3" name="Straight Arrow Connector 2">
            <a:extLst>
              <a:ext uri="{FF2B5EF4-FFF2-40B4-BE49-F238E27FC236}">
                <a16:creationId xmlns:a16="http://schemas.microsoft.com/office/drawing/2014/main" id="{851DF249-F2AE-7EAD-C9D3-4FBD7D79FA72}"/>
              </a:ext>
            </a:extLst>
          </p:cNvPr>
          <p:cNvCxnSpPr>
            <a:cxnSpLocks/>
          </p:cNvCxnSpPr>
          <p:nvPr/>
        </p:nvCxnSpPr>
        <p:spPr>
          <a:xfrm flipV="1">
            <a:off x="7051261" y="1611027"/>
            <a:ext cx="4241579" cy="634868"/>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cxnSp>
        <p:nvCxnSpPr>
          <p:cNvPr id="9" name="Straight Arrow Connector 8">
            <a:extLst>
              <a:ext uri="{FF2B5EF4-FFF2-40B4-BE49-F238E27FC236}">
                <a16:creationId xmlns:a16="http://schemas.microsoft.com/office/drawing/2014/main" id="{DF3BE194-22B0-8975-58DE-217FAB580831}"/>
              </a:ext>
            </a:extLst>
          </p:cNvPr>
          <p:cNvCxnSpPr>
            <a:cxnSpLocks/>
          </p:cNvCxnSpPr>
          <p:nvPr/>
        </p:nvCxnSpPr>
        <p:spPr>
          <a:xfrm flipV="1">
            <a:off x="6333079" y="862843"/>
            <a:ext cx="2917510" cy="305771"/>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2" name="Rectangle 11">
            <a:extLst>
              <a:ext uri="{FF2B5EF4-FFF2-40B4-BE49-F238E27FC236}">
                <a16:creationId xmlns:a16="http://schemas.microsoft.com/office/drawing/2014/main" id="{CDDDCA04-4DC5-86F9-8ABD-20E091B4F9A5}"/>
              </a:ext>
            </a:extLst>
          </p:cNvPr>
          <p:cNvSpPr/>
          <p:nvPr/>
        </p:nvSpPr>
        <p:spPr>
          <a:xfrm>
            <a:off x="9204869" y="718278"/>
            <a:ext cx="533491" cy="29584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6" name="Straight Arrow Connector 15">
            <a:extLst>
              <a:ext uri="{FF2B5EF4-FFF2-40B4-BE49-F238E27FC236}">
                <a16:creationId xmlns:a16="http://schemas.microsoft.com/office/drawing/2014/main" id="{C32C028E-04F7-30B8-2440-27108EDDC5FD}"/>
              </a:ext>
            </a:extLst>
          </p:cNvPr>
          <p:cNvCxnSpPr>
            <a:cxnSpLocks/>
          </p:cNvCxnSpPr>
          <p:nvPr/>
        </p:nvCxnSpPr>
        <p:spPr>
          <a:xfrm>
            <a:off x="2708913" y="2502246"/>
            <a:ext cx="0" cy="49768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27" name="TextBox 26">
            <a:extLst>
              <a:ext uri="{FF2B5EF4-FFF2-40B4-BE49-F238E27FC236}">
                <a16:creationId xmlns:a16="http://schemas.microsoft.com/office/drawing/2014/main" id="{D2D7B56F-72BE-0319-AD16-D22C7039A49B}"/>
              </a:ext>
            </a:extLst>
          </p:cNvPr>
          <p:cNvSpPr txBox="1"/>
          <p:nvPr/>
        </p:nvSpPr>
        <p:spPr>
          <a:xfrm>
            <a:off x="2964124" y="3337610"/>
            <a:ext cx="2403700" cy="400110"/>
          </a:xfrm>
          <a:prstGeom prst="rect">
            <a:avLst/>
          </a:prstGeom>
          <a:solidFill>
            <a:srgbClr val="92D050"/>
          </a:solidFill>
        </p:spPr>
        <p:txBody>
          <a:bodyPr wrap="square" rtlCol="0">
            <a:spAutoFit/>
          </a:bodyPr>
          <a:lstStyle/>
          <a:p>
            <a:r>
              <a:rPr lang="vi-VN" sz="1000" dirty="0">
                <a:latin typeface="+mj-lt"/>
              </a:rPr>
              <a:t>Đưa chuột đến vị trí Barcode cần kiểm tra Font chưa &amp; size chữ sẽ được hiển thị</a:t>
            </a:r>
          </a:p>
        </p:txBody>
      </p:sp>
      <p:cxnSp>
        <p:nvCxnSpPr>
          <p:cNvPr id="28" name="Straight Arrow Connector 27">
            <a:extLst>
              <a:ext uri="{FF2B5EF4-FFF2-40B4-BE49-F238E27FC236}">
                <a16:creationId xmlns:a16="http://schemas.microsoft.com/office/drawing/2014/main" id="{BC19BC70-CCD5-076E-FA05-2186BC0AD59D}"/>
              </a:ext>
            </a:extLst>
          </p:cNvPr>
          <p:cNvCxnSpPr>
            <a:cxnSpLocks/>
          </p:cNvCxnSpPr>
          <p:nvPr/>
        </p:nvCxnSpPr>
        <p:spPr>
          <a:xfrm flipH="1" flipV="1">
            <a:off x="3121742" y="1138616"/>
            <a:ext cx="3040485" cy="1069035"/>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6F793A1F-DC82-3CD9-6B4F-326FD9B1AAD5}"/>
              </a:ext>
            </a:extLst>
          </p:cNvPr>
          <p:cNvCxnSpPr>
            <a:cxnSpLocks/>
          </p:cNvCxnSpPr>
          <p:nvPr/>
        </p:nvCxnSpPr>
        <p:spPr>
          <a:xfrm flipH="1" flipV="1">
            <a:off x="3199095" y="1066793"/>
            <a:ext cx="1479359" cy="92897"/>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700550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69B097C-DAED-2AC2-EF6D-E6983BF6C32D}"/>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test_98_QRV1003.27</a:t>
            </a:r>
          </a:p>
        </p:txBody>
      </p:sp>
      <p:sp>
        <p:nvSpPr>
          <p:cNvPr id="20" name="Rectangle 19">
            <a:extLst>
              <a:ext uri="{FF2B5EF4-FFF2-40B4-BE49-F238E27FC236}">
                <a16:creationId xmlns:a16="http://schemas.microsoft.com/office/drawing/2014/main" id="{83C23B5A-FFB7-3660-A271-37FEF7E32BB2}"/>
              </a:ext>
            </a:extLst>
          </p:cNvPr>
          <p:cNvSpPr/>
          <p:nvPr/>
        </p:nvSpPr>
        <p:spPr>
          <a:xfrm>
            <a:off x="8482148" y="437024"/>
            <a:ext cx="3709851" cy="6420974"/>
          </a:xfrm>
          <a:prstGeom prst="rect">
            <a:avLst/>
          </a:prstGeom>
          <a:no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vi-VN" sz="1000" dirty="0">
                <a:solidFill>
                  <a:schemeClr val="tx1"/>
                </a:solidFill>
                <a:latin typeface="+mj-lt"/>
              </a:rPr>
              <a:t>Báo cáo kiểm tra sản phẩm đầu tiên công đoạn Test_98</a:t>
            </a:r>
          </a:p>
          <a:p>
            <a:r>
              <a:rPr lang="vi-VN" sz="1000" dirty="0">
                <a:solidFill>
                  <a:schemeClr val="tx1"/>
                </a:solidFill>
                <a:latin typeface="+mj-lt"/>
              </a:rPr>
              <a:t>-    Ngày tháng: Điền đúng ngày tháng sản xuất thực tế</a:t>
            </a:r>
          </a:p>
          <a:p>
            <a:pPr marL="171450" indent="-171450">
              <a:buFontTx/>
              <a:buChar char="-"/>
            </a:pPr>
            <a:r>
              <a:rPr lang="vi-VN" sz="1000" dirty="0">
                <a:solidFill>
                  <a:schemeClr val="tx1"/>
                </a:solidFill>
                <a:latin typeface="+mj-lt"/>
              </a:rPr>
              <a:t>Shift: Ca làm việc 1st(Ca ngày), 2nd(Ca đêm)</a:t>
            </a:r>
          </a:p>
          <a:p>
            <a:pPr marL="171450" indent="-171450">
              <a:buFontTx/>
              <a:buChar char="-"/>
            </a:pPr>
            <a:r>
              <a:rPr lang="vi-VN" sz="1000" dirty="0">
                <a:solidFill>
                  <a:schemeClr val="tx1"/>
                </a:solidFill>
                <a:latin typeface="+mj-lt"/>
              </a:rPr>
              <a:t>Đơn đặt hàng: W/O đang sản xuất thực tế</a:t>
            </a:r>
          </a:p>
          <a:p>
            <a:pPr marL="171450" indent="-171450">
              <a:buFontTx/>
              <a:buChar char="-"/>
            </a:pPr>
            <a:r>
              <a:rPr lang="vi-VN" sz="1000" dirty="0">
                <a:solidFill>
                  <a:schemeClr val="tx1"/>
                </a:solidFill>
                <a:latin typeface="+mj-lt"/>
              </a:rPr>
              <a:t>Số P/N: P/N đang sản xuất thực tế</a:t>
            </a:r>
          </a:p>
          <a:p>
            <a:pPr marL="171450" indent="-171450">
              <a:buFontTx/>
              <a:buChar char="-"/>
            </a:pPr>
            <a:r>
              <a:rPr lang="vi-VN" sz="1000" dirty="0">
                <a:solidFill>
                  <a:schemeClr val="tx1"/>
                </a:solidFill>
                <a:latin typeface="+mj-lt"/>
              </a:rPr>
              <a:t>Số lô: Số lượng WO</a:t>
            </a:r>
          </a:p>
          <a:p>
            <a:pPr marL="171450" indent="-171450">
              <a:buFontTx/>
              <a:buChar char="-"/>
            </a:pPr>
            <a:r>
              <a:rPr lang="vi-VN" sz="1000" dirty="0">
                <a:solidFill>
                  <a:schemeClr val="tx1"/>
                </a:solidFill>
                <a:latin typeface="+mj-lt"/>
              </a:rPr>
              <a:t>Phiên bản: Phiên bản SOP trên line so sánh thực tế vs PLM</a:t>
            </a:r>
          </a:p>
          <a:p>
            <a:pPr marL="171450" indent="-171450">
              <a:buFont typeface="Arial" panose="020B0604020202020204" pitchFamily="34" charset="0"/>
              <a:buChar char="•"/>
            </a:pPr>
            <a:r>
              <a:rPr lang="vi-VN" sz="1000" dirty="0">
                <a:solidFill>
                  <a:schemeClr val="tx1"/>
                </a:solidFill>
                <a:latin typeface="+mj-lt"/>
              </a:rPr>
              <a:t>Các loại hình kiểm tra:</a:t>
            </a:r>
          </a:p>
          <a:p>
            <a:pPr marL="171450" indent="-171450">
              <a:buFontTx/>
              <a:buChar char="-"/>
            </a:pPr>
            <a:r>
              <a:rPr lang="vi-VN" sz="1000" dirty="0">
                <a:solidFill>
                  <a:schemeClr val="tx1"/>
                </a:solidFill>
                <a:latin typeface="+mj-lt"/>
              </a:rPr>
              <a:t>Pilot run: Chạy thử nghiệm đầu tiên</a:t>
            </a:r>
          </a:p>
          <a:p>
            <a:pPr marL="171450" indent="-171450">
              <a:buFontTx/>
              <a:buChar char="-"/>
            </a:pPr>
            <a:r>
              <a:rPr lang="vi-VN" sz="1000" dirty="0">
                <a:solidFill>
                  <a:schemeClr val="tx1"/>
                </a:solidFill>
                <a:latin typeface="+mj-lt"/>
              </a:rPr>
              <a:t>Per lots: Sản phẩm đầu tiên mỗi đợt(cho đại trà)</a:t>
            </a:r>
          </a:p>
          <a:p>
            <a:pPr marL="171450" indent="-171450">
              <a:buFontTx/>
              <a:buChar char="-"/>
            </a:pPr>
            <a:r>
              <a:rPr lang="vi-VN" sz="1000" dirty="0">
                <a:solidFill>
                  <a:schemeClr val="tx1"/>
                </a:solidFill>
                <a:latin typeface="+mj-lt"/>
              </a:rPr>
              <a:t>Engineer change: Sản phẩm đầu tiên của thay đổi kỹ thuật</a:t>
            </a:r>
          </a:p>
          <a:p>
            <a:pPr marL="171450" indent="-171450">
              <a:buFontTx/>
              <a:buChar char="-"/>
            </a:pPr>
            <a:r>
              <a:rPr lang="vi-VN" sz="1000" dirty="0">
                <a:solidFill>
                  <a:schemeClr val="tx1"/>
                </a:solidFill>
                <a:latin typeface="+mj-lt"/>
              </a:rPr>
              <a:t>Other: Các sản phẩm đầu khác</a:t>
            </a:r>
          </a:p>
          <a:p>
            <a:pPr marL="171450" indent="-171450">
              <a:buFont typeface="Arial" panose="020B0604020202020204" pitchFamily="34" charset="0"/>
              <a:buChar char="•"/>
            </a:pPr>
            <a:r>
              <a:rPr lang="vi-VN" sz="1000" dirty="0">
                <a:solidFill>
                  <a:schemeClr val="tx1"/>
                </a:solidFill>
                <a:latin typeface="+mj-lt"/>
              </a:rPr>
              <a:t>Test Equipment: máy test TE sẽ kiểm tra nguồn và tình trạng thiết bị nếu sau đó điền trạng thái và kí tên xác nhận</a:t>
            </a:r>
          </a:p>
          <a:p>
            <a:pPr marL="171450" indent="-171450">
              <a:buFont typeface="Arial" panose="020B0604020202020204" pitchFamily="34" charset="0"/>
              <a:buChar char="•"/>
            </a:pPr>
            <a:r>
              <a:rPr lang="vi-VN" sz="1000" dirty="0">
                <a:solidFill>
                  <a:schemeClr val="tx1"/>
                </a:solidFill>
                <a:latin typeface="+mj-lt"/>
              </a:rPr>
              <a:t>Súng bắn bít: Leader/Multi MFG kiểm tra lực súng và điện áp rò rỉ của súng sau khi kiểm tra xong sẽ điền giá trị đo và kí tên(nếu model không sử dụng súng bắn vít thì điền NA)</a:t>
            </a:r>
          </a:p>
          <a:p>
            <a:pPr marL="171450" indent="-171450">
              <a:buFont typeface="Arial" panose="020B0604020202020204" pitchFamily="34" charset="0"/>
              <a:buChar char="•"/>
            </a:pPr>
            <a:r>
              <a:rPr lang="vi-VN" sz="1000" dirty="0">
                <a:solidFill>
                  <a:schemeClr val="tx1"/>
                </a:solidFill>
                <a:latin typeface="+mj-lt"/>
              </a:rPr>
              <a:t>Hàn: Công đoạn hàn nhiệt độ Leader/Multi sẽ check giá trị đầu mũi hàn và điền giá trị đo được, Công đoạn hàn và công đoạn làm sạch Leader/multi kiểm tra cần đầy đủ thiết bị và được vệ sinh sạch sẽ sau khi xác nhận xong kí tên xác nhận</a:t>
            </a:r>
          </a:p>
          <a:p>
            <a:pPr marL="171450" indent="-171450">
              <a:buFont typeface="Arial" panose="020B0604020202020204" pitchFamily="34" charset="0"/>
              <a:buChar char="•"/>
            </a:pPr>
            <a:r>
              <a:rPr lang="vi-VN" sz="1000" dirty="0">
                <a:solidFill>
                  <a:schemeClr val="tx1"/>
                </a:solidFill>
                <a:latin typeface="+mj-lt"/>
              </a:rPr>
              <a:t>Công đoạn kiểm tra Leader/Multi kí tên xác nhận:</a:t>
            </a:r>
          </a:p>
          <a:p>
            <a:pPr marL="171450" indent="-171450">
              <a:buFontTx/>
              <a:buChar char="-"/>
            </a:pPr>
            <a:r>
              <a:rPr lang="vi-VN" sz="1000" dirty="0">
                <a:solidFill>
                  <a:schemeClr val="tx1"/>
                </a:solidFill>
                <a:latin typeface="+mj-lt"/>
              </a:rPr>
              <a:t>Xác nhận và chuẩn bị tiêu chuẩn: Cần có đầy đủ tiêu chuẩn kiểm tra phù hợp với khách hàng đang sản xuất</a:t>
            </a:r>
          </a:p>
          <a:p>
            <a:pPr marL="171450" indent="-171450">
              <a:buFontTx/>
              <a:buChar char="-"/>
            </a:pPr>
            <a:r>
              <a:rPr lang="vi-VN" sz="1000" dirty="0">
                <a:solidFill>
                  <a:schemeClr val="tx1"/>
                </a:solidFill>
                <a:latin typeface="+mj-lt"/>
              </a:rPr>
              <a:t>Cleanner Model: Sản phẩm cần được xử lý làm sạch trước khi chuyển công đoan tiếp theo</a:t>
            </a:r>
          </a:p>
          <a:p>
            <a:pPr marL="171450" indent="-171450">
              <a:buFont typeface="Arial" panose="020B0604020202020204" pitchFamily="34" charset="0"/>
              <a:buChar char="•"/>
            </a:pPr>
            <a:r>
              <a:rPr lang="vi-VN" sz="1000" dirty="0">
                <a:solidFill>
                  <a:schemeClr val="tx1"/>
                </a:solidFill>
                <a:latin typeface="+mj-lt"/>
              </a:rPr>
              <a:t>Thay đổi Model, Line Leader/Multi kí tên xác nhận:</a:t>
            </a:r>
          </a:p>
          <a:p>
            <a:pPr marL="171450" indent="-171450">
              <a:buFontTx/>
              <a:buChar char="-"/>
            </a:pPr>
            <a:r>
              <a:rPr lang="vi-VN" sz="1000" dirty="0">
                <a:solidFill>
                  <a:schemeClr val="tx1"/>
                </a:solidFill>
                <a:latin typeface="+mj-lt"/>
              </a:rPr>
              <a:t>Làm sạch SOP cũ trên line: Khi chuyển Model, PN, Line sản xuất cần kiểm tra và xử lý toàn bộ SOP cũ trên chuyền chỉ có SOP của Model, PN đúng với thực tế đang sản xuất</a:t>
            </a:r>
          </a:p>
          <a:p>
            <a:pPr marL="171450" indent="-171450">
              <a:buFontTx/>
              <a:buChar char="-"/>
            </a:pPr>
            <a:r>
              <a:rPr lang="vi-VN" sz="1000" dirty="0">
                <a:solidFill>
                  <a:schemeClr val="tx1"/>
                </a:solidFill>
                <a:latin typeface="+mj-lt"/>
              </a:rPr>
              <a:t>Kiểm tra và dọn sạch các sản phẩm cũ trên dây chuyền sản xuất</a:t>
            </a:r>
          </a:p>
          <a:p>
            <a:pPr marL="171450" indent="-171450">
              <a:buFontTx/>
              <a:buChar char="-"/>
            </a:pPr>
            <a:r>
              <a:rPr lang="vi-VN" sz="1000" dirty="0">
                <a:solidFill>
                  <a:schemeClr val="tx1"/>
                </a:solidFill>
                <a:latin typeface="+mj-lt"/>
              </a:rPr>
              <a:t>Kiểm tra SOP: Cần chuẩn bị SOP đúng với Version trên PLM được DCC(Nếu sai cần liên hệ DCC để được in version mới)</a:t>
            </a:r>
          </a:p>
          <a:p>
            <a:pPr marL="171450" indent="-171450">
              <a:buFontTx/>
              <a:buChar char="-"/>
            </a:pPr>
            <a:r>
              <a:rPr lang="vi-VN" sz="1000" dirty="0">
                <a:solidFill>
                  <a:schemeClr val="tx1"/>
                </a:solidFill>
                <a:latin typeface="+mj-lt"/>
              </a:rPr>
              <a:t>Kiểm tra linh kiện, vật liệu: khi chuyển Model, PN những NVL của những model, PN cũ cần được dọn dẹp sạch sẽ, line sản xuất model nào thì chỉ có NVL của những model đó không được phép tồn tại NVL của 2 model , 2 PN khác nhau trên 1 Line</a:t>
            </a:r>
          </a:p>
          <a:p>
            <a:pPr marL="171450" indent="-171450">
              <a:buFont typeface="Arial" panose="020B0604020202020204" pitchFamily="34" charset="0"/>
              <a:buChar char="•"/>
            </a:pPr>
            <a:r>
              <a:rPr lang="vi-VN" sz="1000" dirty="0">
                <a:solidFill>
                  <a:schemeClr val="tx1"/>
                </a:solidFill>
                <a:latin typeface="+mj-lt"/>
              </a:rPr>
              <a:t>Khi có bất thường dừng chuyền: cần ghi rõ hạng mục bất thường, nguyên nhân và biện pháp cải tiến</a:t>
            </a:r>
          </a:p>
          <a:p>
            <a:endParaRPr lang="vi-VN" sz="1000" dirty="0">
              <a:solidFill>
                <a:schemeClr val="tx1"/>
              </a:solidFill>
              <a:latin typeface="+mj-lt"/>
            </a:endParaRPr>
          </a:p>
        </p:txBody>
      </p:sp>
      <p:sp>
        <p:nvSpPr>
          <p:cNvPr id="22" name="Rectangle 21">
            <a:extLst>
              <a:ext uri="{FF2B5EF4-FFF2-40B4-BE49-F238E27FC236}">
                <a16:creationId xmlns:a16="http://schemas.microsoft.com/office/drawing/2014/main" id="{2AF3A51A-0743-8598-0BF4-C306DB0BECF2}"/>
              </a:ext>
            </a:extLst>
          </p:cNvPr>
          <p:cNvSpPr/>
          <p:nvPr/>
        </p:nvSpPr>
        <p:spPr>
          <a:xfrm>
            <a:off x="0" y="437024"/>
            <a:ext cx="8482148" cy="6420976"/>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3" name="Picture 92">
            <a:extLst>
              <a:ext uri="{FF2B5EF4-FFF2-40B4-BE49-F238E27FC236}">
                <a16:creationId xmlns:a16="http://schemas.microsoft.com/office/drawing/2014/main" id="{B92ECC3E-F0AE-F9A1-EE43-3EB2FEE66E86}"/>
              </a:ext>
            </a:extLst>
          </p:cNvPr>
          <p:cNvPicPr>
            <a:picLocks noChangeAspect="1"/>
          </p:cNvPicPr>
          <p:nvPr/>
        </p:nvPicPr>
        <p:blipFill>
          <a:blip r:embed="rId3"/>
          <a:stretch>
            <a:fillRect/>
          </a:stretch>
        </p:blipFill>
        <p:spPr>
          <a:xfrm>
            <a:off x="12366" y="453619"/>
            <a:ext cx="8457415" cy="6420975"/>
          </a:xfrm>
          <a:prstGeom prst="rect">
            <a:avLst/>
          </a:prstGeom>
        </p:spPr>
      </p:pic>
      <p:sp>
        <p:nvSpPr>
          <p:cNvPr id="95" name="Rectangle 94">
            <a:extLst>
              <a:ext uri="{FF2B5EF4-FFF2-40B4-BE49-F238E27FC236}">
                <a16:creationId xmlns:a16="http://schemas.microsoft.com/office/drawing/2014/main" id="{75A37DFC-7075-AAB7-3844-943F276A56F7}"/>
              </a:ext>
            </a:extLst>
          </p:cNvPr>
          <p:cNvSpPr/>
          <p:nvPr/>
        </p:nvSpPr>
        <p:spPr>
          <a:xfrm>
            <a:off x="12366" y="757646"/>
            <a:ext cx="8457415" cy="22642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6" name="Rectangle 95">
            <a:extLst>
              <a:ext uri="{FF2B5EF4-FFF2-40B4-BE49-F238E27FC236}">
                <a16:creationId xmlns:a16="http://schemas.microsoft.com/office/drawing/2014/main" id="{ED352745-C568-FA49-601D-49906C92DD6F}"/>
              </a:ext>
            </a:extLst>
          </p:cNvPr>
          <p:cNvSpPr/>
          <p:nvPr/>
        </p:nvSpPr>
        <p:spPr>
          <a:xfrm>
            <a:off x="2525486" y="1149531"/>
            <a:ext cx="2325189" cy="35705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F7429CD3-EFB3-2A42-4A70-BF5563F79D2A}"/>
              </a:ext>
            </a:extLst>
          </p:cNvPr>
          <p:cNvSpPr/>
          <p:nvPr/>
        </p:nvSpPr>
        <p:spPr>
          <a:xfrm>
            <a:off x="12366" y="1000663"/>
            <a:ext cx="2500753" cy="552205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487149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6594BF-F5B2-7AAF-2598-6DDA27101943}"/>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564F431A-45DF-4F0E-2962-97E6123F1BE2}"/>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test_98_QRV1003.27</a:t>
            </a:r>
          </a:p>
        </p:txBody>
      </p:sp>
      <p:sp>
        <p:nvSpPr>
          <p:cNvPr id="22" name="Rectangle 21">
            <a:extLst>
              <a:ext uri="{FF2B5EF4-FFF2-40B4-BE49-F238E27FC236}">
                <a16:creationId xmlns:a16="http://schemas.microsoft.com/office/drawing/2014/main" id="{13F57A4C-C5A9-E8AF-EB2F-1D9232B9FCED}"/>
              </a:ext>
            </a:extLst>
          </p:cNvPr>
          <p:cNvSpPr/>
          <p:nvPr/>
        </p:nvSpPr>
        <p:spPr>
          <a:xfrm>
            <a:off x="0" y="437024"/>
            <a:ext cx="12192000" cy="6420976"/>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4" name="Picture 3">
            <a:extLst>
              <a:ext uri="{FF2B5EF4-FFF2-40B4-BE49-F238E27FC236}">
                <a16:creationId xmlns:a16="http://schemas.microsoft.com/office/drawing/2014/main" id="{56744810-2F36-564C-7306-549DAC8F873A}"/>
              </a:ext>
            </a:extLst>
          </p:cNvPr>
          <p:cNvPicPr>
            <a:picLocks noChangeAspect="1" noChangeArrowheads="1"/>
            <a:extLst>
              <a:ext uri="{84589F7E-364E-4C9E-8A38-B11213B215E9}">
                <a14:cameraTool xmlns:a14="http://schemas.microsoft.com/office/drawing/2010/main" cellRange="$A$5:$F$32"/>
              </a:ext>
            </a:extLst>
          </p:cNvPicPr>
          <p:nvPr/>
        </p:nvPicPr>
        <p:blipFill>
          <a:blip r:embed="rId3"/>
          <a:srcRect/>
          <a:stretch>
            <a:fillRect/>
          </a:stretch>
        </p:blipFill>
        <p:spPr bwMode="auto">
          <a:xfrm>
            <a:off x="0" y="996766"/>
            <a:ext cx="4309704" cy="5861234"/>
          </a:xfrm>
          <a:prstGeom prst="rect">
            <a:avLst/>
          </a:prstGeom>
          <a:solidFill>
            <a:srgbClr xmlns:mc="http://schemas.openxmlformats.org/markup-compatibility/2006" xmlns:a14="http://schemas.microsoft.com/office/drawing/2010/main" val="FFFFFF" mc:Ignorable="a14" a14:legacySpreadsheetColorIndex="9"/>
          </a:solidFill>
          <a:ln w="9525">
            <a:solidFill>
              <a:srgbClr xmlns:mc="http://schemas.openxmlformats.org/markup-compatibility/2006" xmlns:a14="http://schemas.microsoft.com/office/drawing/2010/main" val="000000" mc:Ignorable="a14" a14:legacySpreadsheetColorIndex="64"/>
            </a:solidFill>
            <a:miter lim="800000"/>
            <a:headEnd/>
            <a:tailEnd/>
          </a:ln>
        </p:spPr>
      </p:pic>
      <p:sp>
        <p:nvSpPr>
          <p:cNvPr id="5" name="Rectangle 4">
            <a:extLst>
              <a:ext uri="{FF2B5EF4-FFF2-40B4-BE49-F238E27FC236}">
                <a16:creationId xmlns:a16="http://schemas.microsoft.com/office/drawing/2014/main" id="{0CFDDFE8-9471-7882-DB36-8E4D70063546}"/>
              </a:ext>
            </a:extLst>
          </p:cNvPr>
          <p:cNvSpPr/>
          <p:nvPr/>
        </p:nvSpPr>
        <p:spPr>
          <a:xfrm>
            <a:off x="0" y="996696"/>
            <a:ext cx="4309704" cy="192024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5">
            <a:extLst>
              <a:ext uri="{FF2B5EF4-FFF2-40B4-BE49-F238E27FC236}">
                <a16:creationId xmlns:a16="http://schemas.microsoft.com/office/drawing/2014/main" id="{CFF2BD10-03F6-0372-155A-DE271D60E968}"/>
              </a:ext>
            </a:extLst>
          </p:cNvPr>
          <p:cNvSpPr txBox="1"/>
          <p:nvPr/>
        </p:nvSpPr>
        <p:spPr>
          <a:xfrm>
            <a:off x="5268165" y="1840401"/>
            <a:ext cx="2295144" cy="307777"/>
          </a:xfrm>
          <a:prstGeom prst="rect">
            <a:avLst/>
          </a:prstGeom>
          <a:solidFill>
            <a:srgbClr val="92D050"/>
          </a:solidFill>
        </p:spPr>
        <p:txBody>
          <a:bodyPr wrap="square" rtlCol="0">
            <a:spAutoFit/>
          </a:bodyPr>
          <a:lstStyle/>
          <a:p>
            <a:r>
              <a:rPr lang="vi-VN" sz="1400" dirty="0">
                <a:latin typeface="+mj-lt"/>
              </a:rPr>
              <a:t>TE kiểm tra xác nhận kí tên</a:t>
            </a:r>
          </a:p>
        </p:txBody>
      </p:sp>
      <p:cxnSp>
        <p:nvCxnSpPr>
          <p:cNvPr id="8" name="Straight Arrow Connector 7">
            <a:extLst>
              <a:ext uri="{FF2B5EF4-FFF2-40B4-BE49-F238E27FC236}">
                <a16:creationId xmlns:a16="http://schemas.microsoft.com/office/drawing/2014/main" id="{5031D991-DA74-0594-BA68-1E3AD3B18050}"/>
              </a:ext>
            </a:extLst>
          </p:cNvPr>
          <p:cNvCxnSpPr>
            <a:cxnSpLocks/>
          </p:cNvCxnSpPr>
          <p:nvPr/>
        </p:nvCxnSpPr>
        <p:spPr>
          <a:xfrm flipV="1">
            <a:off x="4358556" y="2009877"/>
            <a:ext cx="990684" cy="12158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 name="Rectangle 8">
            <a:extLst>
              <a:ext uri="{FF2B5EF4-FFF2-40B4-BE49-F238E27FC236}">
                <a16:creationId xmlns:a16="http://schemas.microsoft.com/office/drawing/2014/main" id="{3097ADF7-D528-B366-2ECE-02D70AAB35B9}"/>
              </a:ext>
            </a:extLst>
          </p:cNvPr>
          <p:cNvSpPr/>
          <p:nvPr/>
        </p:nvSpPr>
        <p:spPr>
          <a:xfrm>
            <a:off x="0" y="2919644"/>
            <a:ext cx="4309704" cy="393835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0" name="Straight Arrow Connector 9">
            <a:extLst>
              <a:ext uri="{FF2B5EF4-FFF2-40B4-BE49-F238E27FC236}">
                <a16:creationId xmlns:a16="http://schemas.microsoft.com/office/drawing/2014/main" id="{9EF8CCA7-2934-ABC7-7DC5-74557E2B0A34}"/>
              </a:ext>
            </a:extLst>
          </p:cNvPr>
          <p:cNvCxnSpPr>
            <a:cxnSpLocks/>
          </p:cNvCxnSpPr>
          <p:nvPr/>
        </p:nvCxnSpPr>
        <p:spPr>
          <a:xfrm flipV="1">
            <a:off x="4309704" y="3346152"/>
            <a:ext cx="1242243" cy="1795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 name="TextBox 11">
            <a:extLst>
              <a:ext uri="{FF2B5EF4-FFF2-40B4-BE49-F238E27FC236}">
                <a16:creationId xmlns:a16="http://schemas.microsoft.com/office/drawing/2014/main" id="{C5DC1195-C35C-03BF-39CF-E8B6BC2FBC28}"/>
              </a:ext>
            </a:extLst>
          </p:cNvPr>
          <p:cNvSpPr txBox="1"/>
          <p:nvPr/>
        </p:nvSpPr>
        <p:spPr>
          <a:xfrm>
            <a:off x="8952129" y="2825635"/>
            <a:ext cx="3130296" cy="954107"/>
          </a:xfrm>
          <a:prstGeom prst="rect">
            <a:avLst/>
          </a:prstGeom>
          <a:solidFill>
            <a:srgbClr val="92D050"/>
          </a:solidFill>
        </p:spPr>
        <p:txBody>
          <a:bodyPr wrap="square" rtlCol="0">
            <a:spAutoFit/>
          </a:bodyPr>
          <a:lstStyle/>
          <a:p>
            <a:r>
              <a:rPr lang="vi-VN" sz="1400" dirty="0">
                <a:latin typeface="+mj-lt"/>
              </a:rPr>
              <a:t>Leader/Multy kiểm tra xác nhận và ghi giá trị thực tế(nếu các súng có giá trị giống nhau chỉ cần ghi giá trị lớn nhất) của súng vít và điện áp rò rỉ và kí tên</a:t>
            </a:r>
          </a:p>
        </p:txBody>
      </p:sp>
      <p:cxnSp>
        <p:nvCxnSpPr>
          <p:cNvPr id="13" name="Straight Arrow Connector 12">
            <a:extLst>
              <a:ext uri="{FF2B5EF4-FFF2-40B4-BE49-F238E27FC236}">
                <a16:creationId xmlns:a16="http://schemas.microsoft.com/office/drawing/2014/main" id="{0C750BF8-6A13-D8AF-B3C5-BD1B76EEBC11}"/>
              </a:ext>
            </a:extLst>
          </p:cNvPr>
          <p:cNvCxnSpPr>
            <a:cxnSpLocks/>
          </p:cNvCxnSpPr>
          <p:nvPr/>
        </p:nvCxnSpPr>
        <p:spPr>
          <a:xfrm flipV="1">
            <a:off x="4309704" y="4420790"/>
            <a:ext cx="975528" cy="858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4" name="TextBox 13">
            <a:extLst>
              <a:ext uri="{FF2B5EF4-FFF2-40B4-BE49-F238E27FC236}">
                <a16:creationId xmlns:a16="http://schemas.microsoft.com/office/drawing/2014/main" id="{D6D17336-DB89-4704-FC44-79684AA0302C}"/>
              </a:ext>
            </a:extLst>
          </p:cNvPr>
          <p:cNvSpPr txBox="1"/>
          <p:nvPr/>
        </p:nvSpPr>
        <p:spPr>
          <a:xfrm>
            <a:off x="5285232" y="4091154"/>
            <a:ext cx="3130296" cy="738664"/>
          </a:xfrm>
          <a:prstGeom prst="rect">
            <a:avLst/>
          </a:prstGeom>
          <a:solidFill>
            <a:srgbClr val="92D050"/>
          </a:solidFill>
        </p:spPr>
        <p:txBody>
          <a:bodyPr wrap="square" rtlCol="0">
            <a:spAutoFit/>
          </a:bodyPr>
          <a:lstStyle/>
          <a:p>
            <a:r>
              <a:rPr lang="vi-VN" sz="1400" dirty="0">
                <a:latin typeface="+mj-lt"/>
              </a:rPr>
              <a:t>Leader/Multy kiểm tra xác nhận và ghi giá trị thực tế nhiệt độ của đầu mũi hàn và kí tên</a:t>
            </a:r>
          </a:p>
        </p:txBody>
      </p:sp>
      <p:pic>
        <p:nvPicPr>
          <p:cNvPr id="15" name="Picture 14">
            <a:extLst>
              <a:ext uri="{FF2B5EF4-FFF2-40B4-BE49-F238E27FC236}">
                <a16:creationId xmlns:a16="http://schemas.microsoft.com/office/drawing/2014/main" id="{BA010BFC-45BA-4112-3310-DA1EAB8472B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0526" b="27921"/>
          <a:stretch/>
        </p:blipFill>
        <p:spPr bwMode="auto">
          <a:xfrm>
            <a:off x="5553458" y="2916936"/>
            <a:ext cx="1243144" cy="984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9" name="Straight Arrow Connector 18">
            <a:extLst>
              <a:ext uri="{FF2B5EF4-FFF2-40B4-BE49-F238E27FC236}">
                <a16:creationId xmlns:a16="http://schemas.microsoft.com/office/drawing/2014/main" id="{1B625B3F-2D51-BB65-1F32-020BEE6D8941}"/>
              </a:ext>
            </a:extLst>
          </p:cNvPr>
          <p:cNvCxnSpPr>
            <a:cxnSpLocks/>
            <a:stCxn id="24" idx="3"/>
            <a:endCxn id="12" idx="1"/>
          </p:cNvCxnSpPr>
          <p:nvPr/>
        </p:nvCxnSpPr>
        <p:spPr>
          <a:xfrm>
            <a:off x="8249646" y="3302689"/>
            <a:ext cx="70248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24" name="Picture 23">
            <a:extLst>
              <a:ext uri="{FF2B5EF4-FFF2-40B4-BE49-F238E27FC236}">
                <a16:creationId xmlns:a16="http://schemas.microsoft.com/office/drawing/2014/main" id="{AFA21203-90ED-0B1D-1F8F-F1D8A813E1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64324" y="2659037"/>
            <a:ext cx="1385322" cy="1287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Arrow Connector 24">
            <a:extLst>
              <a:ext uri="{FF2B5EF4-FFF2-40B4-BE49-F238E27FC236}">
                <a16:creationId xmlns:a16="http://schemas.microsoft.com/office/drawing/2014/main" id="{9CD0B508-FC97-DF4B-D84E-2710C0873BA4}"/>
              </a:ext>
            </a:extLst>
          </p:cNvPr>
          <p:cNvCxnSpPr>
            <a:cxnSpLocks/>
          </p:cNvCxnSpPr>
          <p:nvPr/>
        </p:nvCxnSpPr>
        <p:spPr>
          <a:xfrm>
            <a:off x="4309704" y="5721348"/>
            <a:ext cx="1130976" cy="100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7" name="TextBox 26">
            <a:extLst>
              <a:ext uri="{FF2B5EF4-FFF2-40B4-BE49-F238E27FC236}">
                <a16:creationId xmlns:a16="http://schemas.microsoft.com/office/drawing/2014/main" id="{8CDDE965-AFFD-E231-CDD4-8A8FA1D97706}"/>
              </a:ext>
            </a:extLst>
          </p:cNvPr>
          <p:cNvSpPr txBox="1"/>
          <p:nvPr/>
        </p:nvSpPr>
        <p:spPr>
          <a:xfrm>
            <a:off x="5475732" y="5411540"/>
            <a:ext cx="1482852" cy="738664"/>
          </a:xfrm>
          <a:prstGeom prst="rect">
            <a:avLst/>
          </a:prstGeom>
          <a:solidFill>
            <a:srgbClr val="92D050"/>
          </a:solidFill>
        </p:spPr>
        <p:txBody>
          <a:bodyPr wrap="square" rtlCol="0">
            <a:spAutoFit/>
          </a:bodyPr>
          <a:lstStyle/>
          <a:p>
            <a:r>
              <a:rPr lang="vi-VN" sz="1400" dirty="0">
                <a:latin typeface="+mj-lt"/>
              </a:rPr>
              <a:t>Leader/Multy kiểm tra xác nhận và kí tên</a:t>
            </a:r>
          </a:p>
        </p:txBody>
      </p:sp>
      <p:pic>
        <p:nvPicPr>
          <p:cNvPr id="31" name="Picture 30">
            <a:extLst>
              <a:ext uri="{FF2B5EF4-FFF2-40B4-BE49-F238E27FC236}">
                <a16:creationId xmlns:a16="http://schemas.microsoft.com/office/drawing/2014/main" id="{4EB8A07A-B661-2B43-B468-A37811488A49}"/>
              </a:ext>
            </a:extLst>
          </p:cNvPr>
          <p:cNvPicPr>
            <a:picLocks noChangeAspect="1"/>
          </p:cNvPicPr>
          <p:nvPr/>
        </p:nvPicPr>
        <p:blipFill>
          <a:blip r:embed="rId6"/>
          <a:stretch>
            <a:fillRect/>
          </a:stretch>
        </p:blipFill>
        <p:spPr>
          <a:xfrm>
            <a:off x="5175504" y="474555"/>
            <a:ext cx="5687568" cy="579866"/>
          </a:xfrm>
          <a:prstGeom prst="rect">
            <a:avLst/>
          </a:prstGeom>
        </p:spPr>
      </p:pic>
      <p:sp>
        <p:nvSpPr>
          <p:cNvPr id="65" name="TextBox 64">
            <a:extLst>
              <a:ext uri="{FF2B5EF4-FFF2-40B4-BE49-F238E27FC236}">
                <a16:creationId xmlns:a16="http://schemas.microsoft.com/office/drawing/2014/main" id="{93635F9D-1501-3B6F-FEB1-9C201EECDAC6}"/>
              </a:ext>
            </a:extLst>
          </p:cNvPr>
          <p:cNvSpPr txBox="1"/>
          <p:nvPr/>
        </p:nvSpPr>
        <p:spPr>
          <a:xfrm>
            <a:off x="8019288" y="1266131"/>
            <a:ext cx="4168452" cy="830997"/>
          </a:xfrm>
          <a:prstGeom prst="rect">
            <a:avLst/>
          </a:prstGeom>
          <a:solidFill>
            <a:srgbClr val="92D050"/>
          </a:solidFill>
        </p:spPr>
        <p:txBody>
          <a:bodyPr wrap="square">
            <a:spAutoFit/>
          </a:bodyPr>
          <a:lstStyle/>
          <a:p>
            <a:pPr marL="171450" indent="-171450">
              <a:buFontTx/>
              <a:buChar char="-"/>
            </a:pPr>
            <a:r>
              <a:rPr lang="vi-VN" sz="1200" dirty="0">
                <a:solidFill>
                  <a:schemeClr val="tx1"/>
                </a:solidFill>
                <a:latin typeface="+mj-lt"/>
              </a:rPr>
              <a:t>Pilot run: Chạy thử nghiệm đầu tiên</a:t>
            </a:r>
          </a:p>
          <a:p>
            <a:pPr marL="171450" indent="-171450">
              <a:buFontTx/>
              <a:buChar char="-"/>
            </a:pPr>
            <a:r>
              <a:rPr lang="vi-VN" sz="1200" dirty="0">
                <a:solidFill>
                  <a:schemeClr val="tx1"/>
                </a:solidFill>
                <a:latin typeface="+mj-lt"/>
              </a:rPr>
              <a:t>Per lots: Sản phẩm đầu tiên mỗi đợt(cho đại trà)</a:t>
            </a:r>
          </a:p>
          <a:p>
            <a:pPr marL="171450" indent="-171450">
              <a:buFontTx/>
              <a:buChar char="-"/>
            </a:pPr>
            <a:r>
              <a:rPr lang="vi-VN" sz="1200" dirty="0">
                <a:solidFill>
                  <a:schemeClr val="tx1"/>
                </a:solidFill>
                <a:latin typeface="+mj-lt"/>
              </a:rPr>
              <a:t>Engineer change: Sản phẩm đầu tiên của thay đổi kỹ thuật</a:t>
            </a:r>
          </a:p>
          <a:p>
            <a:pPr marL="171450" indent="-171450">
              <a:buFontTx/>
              <a:buChar char="-"/>
            </a:pPr>
            <a:r>
              <a:rPr lang="vi-VN" sz="1200" dirty="0">
                <a:solidFill>
                  <a:schemeClr val="tx1"/>
                </a:solidFill>
                <a:latin typeface="+mj-lt"/>
              </a:rPr>
              <a:t>Other: Các sản phẩm đầu khác</a:t>
            </a:r>
          </a:p>
        </p:txBody>
      </p:sp>
      <p:cxnSp>
        <p:nvCxnSpPr>
          <p:cNvPr id="66" name="Straight Arrow Connector 65">
            <a:extLst>
              <a:ext uri="{FF2B5EF4-FFF2-40B4-BE49-F238E27FC236}">
                <a16:creationId xmlns:a16="http://schemas.microsoft.com/office/drawing/2014/main" id="{FF73DA4A-0857-2938-6C12-6FD80F84B3A8}"/>
              </a:ext>
            </a:extLst>
          </p:cNvPr>
          <p:cNvCxnSpPr>
            <a:cxnSpLocks/>
            <a:endCxn id="65" idx="1"/>
          </p:cNvCxnSpPr>
          <p:nvPr/>
        </p:nvCxnSpPr>
        <p:spPr>
          <a:xfrm>
            <a:off x="7220850" y="1076294"/>
            <a:ext cx="798438" cy="60533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68" name="Picture 67">
            <a:extLst>
              <a:ext uri="{FF2B5EF4-FFF2-40B4-BE49-F238E27FC236}">
                <a16:creationId xmlns:a16="http://schemas.microsoft.com/office/drawing/2014/main" id="{46B7E9E0-B2C2-291B-DF35-89E745396C5C}"/>
              </a:ext>
            </a:extLst>
          </p:cNvPr>
          <p:cNvPicPr>
            <a:picLocks noChangeAspect="1" noChangeArrowheads="1"/>
            <a:extLst>
              <a:ext uri="{84589F7E-364E-4C9E-8A38-B11213B215E9}">
                <a14:cameraTool xmlns:a14="http://schemas.microsoft.com/office/drawing/2010/main" cellRange="$A$33:$F$39"/>
              </a:ext>
            </a:extLst>
          </p:cNvPicPr>
          <p:nvPr/>
        </p:nvPicPr>
        <p:blipFill>
          <a:blip r:embed="rId7"/>
          <a:srcRect/>
          <a:stretch>
            <a:fillRect/>
          </a:stretch>
        </p:blipFill>
        <p:spPr bwMode="auto">
          <a:xfrm>
            <a:off x="7707609" y="4802119"/>
            <a:ext cx="3959976" cy="1610544"/>
          </a:xfrm>
          <a:prstGeom prst="rect">
            <a:avLst/>
          </a:prstGeom>
          <a:solidFill>
            <a:srgbClr xmlns:mc="http://schemas.openxmlformats.org/markup-compatibility/2006" xmlns:a14="http://schemas.microsoft.com/office/drawing/2010/main" val="FFFFFF" mc:Ignorable="a14" a14:legacySpreadsheetColorIndex="9"/>
          </a:solidFill>
          <a:ln w="9525">
            <a:solidFill>
              <a:srgbClr xmlns:mc="http://schemas.openxmlformats.org/markup-compatibility/2006" xmlns:a14="http://schemas.microsoft.com/office/drawing/2010/main" val="000000" mc:Ignorable="a14" a14:legacySpreadsheetColorIndex="64"/>
            </a:solidFill>
            <a:miter lim="800000"/>
            <a:headEnd/>
            <a:tailEnd/>
          </a:ln>
        </p:spPr>
      </p:pic>
      <p:sp>
        <p:nvSpPr>
          <p:cNvPr id="69" name="TextBox 68">
            <a:extLst>
              <a:ext uri="{FF2B5EF4-FFF2-40B4-BE49-F238E27FC236}">
                <a16:creationId xmlns:a16="http://schemas.microsoft.com/office/drawing/2014/main" id="{C0B7D139-EC47-C870-48ED-536763DBC843}"/>
              </a:ext>
            </a:extLst>
          </p:cNvPr>
          <p:cNvSpPr txBox="1"/>
          <p:nvPr/>
        </p:nvSpPr>
        <p:spPr>
          <a:xfrm>
            <a:off x="8827089" y="5721348"/>
            <a:ext cx="1529400" cy="600164"/>
          </a:xfrm>
          <a:prstGeom prst="rect">
            <a:avLst/>
          </a:prstGeom>
          <a:solidFill>
            <a:srgbClr val="92D050"/>
          </a:solidFill>
        </p:spPr>
        <p:txBody>
          <a:bodyPr wrap="square" rtlCol="0">
            <a:spAutoFit/>
          </a:bodyPr>
          <a:lstStyle/>
          <a:p>
            <a:r>
              <a:rPr lang="vi-VN" sz="1100" dirty="0">
                <a:latin typeface="+mj-lt"/>
              </a:rPr>
              <a:t>Nếu có bất thường trên line Leader MFG điền rõ thông tin</a:t>
            </a:r>
          </a:p>
        </p:txBody>
      </p:sp>
    </p:spTree>
    <p:extLst>
      <p:ext uri="{BB962C8B-B14F-4D97-AF65-F5344CB8AC3E}">
        <p14:creationId xmlns:p14="http://schemas.microsoft.com/office/powerpoint/2010/main" val="20400539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E5C9B-A30E-794F-B006-31BA53E2A0DF}"/>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5EBF14C0-5E43-4D18-C4B1-614FDAF90472}"/>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test_98_QRV1003.27</a:t>
            </a:r>
          </a:p>
        </p:txBody>
      </p:sp>
      <p:sp>
        <p:nvSpPr>
          <p:cNvPr id="20" name="Rectangle 19">
            <a:extLst>
              <a:ext uri="{FF2B5EF4-FFF2-40B4-BE49-F238E27FC236}">
                <a16:creationId xmlns:a16="http://schemas.microsoft.com/office/drawing/2014/main" id="{5C0A9905-CDF3-C021-FC67-F4BE0053E142}"/>
              </a:ext>
            </a:extLst>
          </p:cNvPr>
          <p:cNvSpPr/>
          <p:nvPr/>
        </p:nvSpPr>
        <p:spPr>
          <a:xfrm>
            <a:off x="8358836" y="437024"/>
            <a:ext cx="3833164" cy="6420974"/>
          </a:xfrm>
          <a:prstGeom prst="rect">
            <a:avLst/>
          </a:prstGeom>
          <a:no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vi-VN" sz="900" dirty="0">
              <a:solidFill>
                <a:schemeClr val="tx1"/>
              </a:solidFill>
              <a:latin typeface="+mj-lt"/>
            </a:endParaRPr>
          </a:p>
          <a:p>
            <a:r>
              <a:rPr lang="vi-VN" sz="900" dirty="0">
                <a:solidFill>
                  <a:schemeClr val="tx1"/>
                </a:solidFill>
                <a:latin typeface="+mj-lt"/>
              </a:rPr>
              <a:t>1: Kiểm tra Bom ver: Sử dụng hệ thống Bom để check phiên bản và điền Ver sau đó tích vào mục kết quả Yes/No/NA</a:t>
            </a:r>
          </a:p>
          <a:p>
            <a:r>
              <a:rPr lang="vi-VN" sz="900" dirty="0">
                <a:solidFill>
                  <a:schemeClr val="tx1"/>
                </a:solidFill>
                <a:latin typeface="+mj-lt"/>
              </a:rPr>
              <a:t>2: Quy trình lắp ráp/phương pháp kiểm tra phù hợp với SOP không: multi/Leader kiểm tra rồi tích vào mục kết quả Yes/No/NA</a:t>
            </a:r>
          </a:p>
          <a:p>
            <a:r>
              <a:rPr lang="vi-VN" sz="900" dirty="0">
                <a:solidFill>
                  <a:schemeClr val="tx1"/>
                </a:solidFill>
                <a:latin typeface="+mj-lt"/>
              </a:rPr>
              <a:t>3: Phiên bản SOP: Kiểm tra thực tế rồi so sánh với Ver SOP trên hệ thống PLM rồi điền Ver rồi tích vào mục kết quả Yes/No/NA</a:t>
            </a:r>
          </a:p>
          <a:p>
            <a:r>
              <a:rPr lang="vi-VN" sz="900" dirty="0">
                <a:solidFill>
                  <a:schemeClr val="tx1"/>
                </a:solidFill>
                <a:latin typeface="+mj-lt"/>
              </a:rPr>
              <a:t>4: Kiểm tra tem MAC multi/Leader kiểm tra rồi tích vào mục kết quả Yes/No/NA</a:t>
            </a:r>
          </a:p>
          <a:p>
            <a:r>
              <a:rPr lang="vi-VN" sz="900" dirty="0">
                <a:solidFill>
                  <a:schemeClr val="tx1"/>
                </a:solidFill>
                <a:latin typeface="+mj-lt"/>
              </a:rPr>
              <a:t>5: Jig có sử dụng bất thường không mã số của jig có giống như trong SOP: multi/Leader kiểm tra rồi tích vào mục kết quả Yes/No/NA</a:t>
            </a:r>
          </a:p>
          <a:p>
            <a:r>
              <a:rPr lang="vi-VN" sz="900" dirty="0">
                <a:solidFill>
                  <a:schemeClr val="tx1"/>
                </a:solidFill>
                <a:latin typeface="+mj-lt"/>
              </a:rPr>
              <a:t>6: Kiểm tra Back label: Multi/Leader kiểm tra nội dung label rồi tích vào mục kết quả Yes/No/NA</a:t>
            </a:r>
          </a:p>
          <a:p>
            <a:r>
              <a:rPr lang="vi-VN" sz="900" dirty="0">
                <a:solidFill>
                  <a:schemeClr val="tx1"/>
                </a:solidFill>
                <a:latin typeface="+mj-lt"/>
              </a:rPr>
              <a:t>7: Kiểm tra màu Label: multi/Leader kiểm tra rồi tích vào mục kết quả Yes/No/NA</a:t>
            </a:r>
          </a:p>
          <a:p>
            <a:r>
              <a:rPr lang="vi-VN" sz="900" dirty="0">
                <a:solidFill>
                  <a:schemeClr val="tx1"/>
                </a:solidFill>
                <a:latin typeface="+mj-lt"/>
              </a:rPr>
              <a:t>8: Kiểm tra chức năng/Ngoại quan: multi/Leader kiểm tra rồi tích vào mục kết quả Yes/No/NA</a:t>
            </a:r>
          </a:p>
          <a:p>
            <a:r>
              <a:rPr lang="vi-VN" sz="900" dirty="0">
                <a:solidFill>
                  <a:schemeClr val="tx1"/>
                </a:solidFill>
                <a:latin typeface="+mj-lt"/>
              </a:rPr>
              <a:t>9: Kiểm tra mã vạch: Multi/Leader kiểm tra mã vạch xem có bất thường gì không sau đó tích vào mục kết quả Yes/No/NA</a:t>
            </a:r>
          </a:p>
          <a:p>
            <a:r>
              <a:rPr lang="vi-VN" sz="900" dirty="0">
                <a:solidFill>
                  <a:schemeClr val="tx1"/>
                </a:solidFill>
                <a:latin typeface="+mj-lt"/>
              </a:rPr>
              <a:t>10: Kiểm tra loại mã vạch: Multi/Leader sử dụng súng bắn cấp độ QC800 hoặc QC850 so sánh thực tế với SOP</a:t>
            </a:r>
          </a:p>
          <a:p>
            <a:r>
              <a:rPr lang="vi-VN" sz="900" dirty="0">
                <a:solidFill>
                  <a:schemeClr val="tx1"/>
                </a:solidFill>
                <a:latin typeface="+mj-lt"/>
              </a:rPr>
              <a:t>11: Xác nhận mac đầu và cuối: Sử dụng hệ thống MAC control kiểm tra sau đó điền kết quả</a:t>
            </a:r>
          </a:p>
          <a:p>
            <a:r>
              <a:rPr lang="vi-VN" sz="900" dirty="0">
                <a:solidFill>
                  <a:schemeClr val="tx1"/>
                </a:solidFill>
                <a:latin typeface="+mj-lt"/>
                <a:sym typeface="Wingdings" panose="05000000000000000000" pitchFamily="2" charset="2"/>
              </a:rPr>
              <a:t> </a:t>
            </a:r>
            <a:r>
              <a:rPr lang="vi-VN" sz="900" dirty="0">
                <a:solidFill>
                  <a:schemeClr val="tx1"/>
                </a:solidFill>
                <a:latin typeface="+mj-lt"/>
              </a:rPr>
              <a:t>Mục người kiểm tra : Multi/Leder sản xuất kiểm tra xong kí tên xác nhận</a:t>
            </a:r>
          </a:p>
          <a:p>
            <a:pPr marL="171450" indent="-171450">
              <a:buFont typeface="Arial" panose="020B0604020202020204" pitchFamily="34" charset="0"/>
              <a:buChar char="•"/>
            </a:pPr>
            <a:r>
              <a:rPr lang="vi-VN" sz="900" dirty="0">
                <a:solidFill>
                  <a:schemeClr val="tx1"/>
                </a:solidFill>
                <a:latin typeface="+mj-lt"/>
              </a:rPr>
              <a:t>Chú ý</a:t>
            </a:r>
          </a:p>
          <a:p>
            <a:pPr marL="171450" indent="-171450">
              <a:buFontTx/>
              <a:buChar char="-"/>
            </a:pPr>
            <a:r>
              <a:rPr lang="vi-VN" sz="900" dirty="0">
                <a:solidFill>
                  <a:schemeClr val="tx1"/>
                </a:solidFill>
                <a:latin typeface="+mj-lt"/>
              </a:rPr>
              <a:t>Phê duyệt: Sau khi QC kiểm tra nếu không có bất thường sẽ tích V</a:t>
            </a:r>
          </a:p>
          <a:p>
            <a:pPr marL="171450" indent="-171450">
              <a:buFontTx/>
              <a:buChar char="-"/>
            </a:pPr>
            <a:r>
              <a:rPr lang="vi-VN" sz="900" dirty="0">
                <a:solidFill>
                  <a:schemeClr val="tx1"/>
                </a:solidFill>
                <a:latin typeface="+mj-lt"/>
              </a:rPr>
              <a:t>Nếu QC kiểm tra NG thì tích V mục sản phẩm NG cần sửa chữa</a:t>
            </a:r>
          </a:p>
          <a:p>
            <a:pPr marL="171450" indent="-171450">
              <a:buFontTx/>
              <a:buChar char="-"/>
            </a:pPr>
            <a:r>
              <a:rPr lang="vi-VN" sz="900" dirty="0">
                <a:solidFill>
                  <a:schemeClr val="tx1"/>
                </a:solidFill>
                <a:latin typeface="+mj-lt"/>
              </a:rPr>
              <a:t>Sau khi sửa chữa OK QC kiểm tra không bất thường tích V mục kiểm tra lại phê duyệt</a:t>
            </a:r>
          </a:p>
          <a:p>
            <a:pPr marL="171450" indent="-171450">
              <a:buFont typeface="Wingdings" panose="05000000000000000000" pitchFamily="2" charset="2"/>
              <a:buChar char="à"/>
            </a:pPr>
            <a:r>
              <a:rPr lang="vi-VN" sz="900" dirty="0">
                <a:solidFill>
                  <a:schemeClr val="tx1"/>
                </a:solidFill>
                <a:latin typeface="+mj-lt"/>
                <a:sym typeface="Wingdings" panose="05000000000000000000" pitchFamily="2" charset="2"/>
              </a:rPr>
              <a:t>Sau khi xác nhận không có bất thường QC kí tên mục PQC</a:t>
            </a:r>
          </a:p>
          <a:p>
            <a:pPr marL="171450" indent="-171450">
              <a:buFont typeface="Arial" panose="020B0604020202020204" pitchFamily="34" charset="0"/>
              <a:buChar char="•"/>
            </a:pPr>
            <a:r>
              <a:rPr lang="vi-VN" sz="900" dirty="0">
                <a:solidFill>
                  <a:schemeClr val="tx1"/>
                </a:solidFill>
                <a:latin typeface="+mj-lt"/>
                <a:sym typeface="Wingdings" panose="05000000000000000000" pitchFamily="2" charset="2"/>
              </a:rPr>
              <a:t>Các hạng mục cần xác nhận</a:t>
            </a:r>
          </a:p>
          <a:p>
            <a:pPr marL="171450" indent="-171450">
              <a:buFontTx/>
              <a:buChar char="-"/>
            </a:pPr>
            <a:r>
              <a:rPr lang="vi-VN" sz="900" dirty="0">
                <a:solidFill>
                  <a:schemeClr val="tx1"/>
                </a:solidFill>
                <a:latin typeface="+mj-lt"/>
                <a:sym typeface="Wingdings" panose="05000000000000000000" pitchFamily="2" charset="2"/>
              </a:rPr>
              <a:t>Danh sách liên hệ/đặc biệt: Multi/Leader kiểm tra trên Portal W/O sản xuất xem có danh sách liên hệ/đặc biệt không nếu có điền đầy đủ(mã đơn/Nội dung/và kết quả so sánh với thực tế) còn nếu không có điền N/A</a:t>
            </a:r>
          </a:p>
          <a:p>
            <a:pPr marL="171450" indent="-171450">
              <a:buFontTx/>
              <a:buChar char="-"/>
            </a:pPr>
            <a:r>
              <a:rPr lang="vi-VN" sz="900" dirty="0">
                <a:solidFill>
                  <a:schemeClr val="tx1"/>
                </a:solidFill>
                <a:latin typeface="+mj-lt"/>
                <a:sym typeface="Wingdings" panose="05000000000000000000" pitchFamily="2" charset="2"/>
              </a:rPr>
              <a:t>ECN/DCN/ECR: Thay đổi NVL(ECN), Thay đổi thiết kế(DCN), thay đổi NVL trong quá trình chạy thử(ECR) kiểm tra trên PLM nếu có thay đổi điền đầy đủ thông tin(Mã đơn, nội dung, và kết quả so sánh với thực tế) còn nếu không có điền N/A</a:t>
            </a:r>
          </a:p>
          <a:p>
            <a:pPr marL="171450" indent="-171450">
              <a:buFont typeface="Arial" panose="020B0604020202020204" pitchFamily="34" charset="0"/>
              <a:buChar char="•"/>
            </a:pPr>
            <a:r>
              <a:rPr lang="vi-VN" sz="900" dirty="0">
                <a:solidFill>
                  <a:schemeClr val="tx1"/>
                </a:solidFill>
                <a:latin typeface="+mj-lt"/>
                <a:sym typeface="Wingdings" panose="05000000000000000000" pitchFamily="2" charset="2"/>
              </a:rPr>
              <a:t>Danh sách lượng dùng NVL của WO &amp; người thao tác: Leader/Multi cần điền đầy đủ thông tin trạm, mã nguyên vật liệu sử dụng trong trạm đó, số lượng dùng, và tên người thao tác vị trí đó(cần so sánh thực tế với SOP và BOM)</a:t>
            </a:r>
          </a:p>
          <a:p>
            <a:pPr marL="171450" indent="-171450">
              <a:buFont typeface="Wingdings" panose="05000000000000000000" pitchFamily="2" charset="2"/>
              <a:buChar char="à"/>
            </a:pPr>
            <a:r>
              <a:rPr lang="vi-VN" sz="900" dirty="0">
                <a:solidFill>
                  <a:schemeClr val="tx1"/>
                </a:solidFill>
                <a:latin typeface="+mj-lt"/>
                <a:sym typeface="Wingdings" panose="05000000000000000000" pitchFamily="2" charset="2"/>
              </a:rPr>
              <a:t>Sau khi Leader MFG/Engineer kiểm tra và điền đầy đủ thông tin sẽ giao giấy và sản phẩm cho QC kiểm tra. QC kiểm tra không có bất thường QC leader kí tên xác nhận</a:t>
            </a:r>
          </a:p>
          <a:p>
            <a:endParaRPr lang="vi-VN" sz="900" dirty="0">
              <a:solidFill>
                <a:schemeClr val="tx1"/>
              </a:solidFill>
              <a:latin typeface="+mj-lt"/>
            </a:endParaRPr>
          </a:p>
          <a:p>
            <a:pPr marL="171450" indent="-171450">
              <a:buFontTx/>
              <a:buChar char="-"/>
            </a:pPr>
            <a:endParaRPr lang="vi-VN" sz="900" dirty="0">
              <a:solidFill>
                <a:schemeClr val="tx1"/>
              </a:solidFill>
              <a:latin typeface="+mj-lt"/>
            </a:endParaRPr>
          </a:p>
        </p:txBody>
      </p:sp>
      <p:sp>
        <p:nvSpPr>
          <p:cNvPr id="22" name="Rectangle 21">
            <a:extLst>
              <a:ext uri="{FF2B5EF4-FFF2-40B4-BE49-F238E27FC236}">
                <a16:creationId xmlns:a16="http://schemas.microsoft.com/office/drawing/2014/main" id="{210A8BE1-77E0-D187-22B5-26FEE2CCF85A}"/>
              </a:ext>
            </a:extLst>
          </p:cNvPr>
          <p:cNvSpPr/>
          <p:nvPr/>
        </p:nvSpPr>
        <p:spPr>
          <a:xfrm>
            <a:off x="0" y="437024"/>
            <a:ext cx="8346469" cy="6420976"/>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3" name="Picture 92">
            <a:extLst>
              <a:ext uri="{FF2B5EF4-FFF2-40B4-BE49-F238E27FC236}">
                <a16:creationId xmlns:a16="http://schemas.microsoft.com/office/drawing/2014/main" id="{0DCBCBED-EE0B-B05A-6700-35BCD56183FD}"/>
              </a:ext>
            </a:extLst>
          </p:cNvPr>
          <p:cNvPicPr>
            <a:picLocks noChangeAspect="1"/>
          </p:cNvPicPr>
          <p:nvPr/>
        </p:nvPicPr>
        <p:blipFill>
          <a:blip r:embed="rId3"/>
          <a:stretch>
            <a:fillRect/>
          </a:stretch>
        </p:blipFill>
        <p:spPr>
          <a:xfrm>
            <a:off x="12366" y="453619"/>
            <a:ext cx="8321737" cy="6420975"/>
          </a:xfrm>
          <a:prstGeom prst="rect">
            <a:avLst/>
          </a:prstGeom>
        </p:spPr>
      </p:pic>
      <p:sp>
        <p:nvSpPr>
          <p:cNvPr id="96" name="Rectangle 95">
            <a:extLst>
              <a:ext uri="{FF2B5EF4-FFF2-40B4-BE49-F238E27FC236}">
                <a16:creationId xmlns:a16="http://schemas.microsoft.com/office/drawing/2014/main" id="{230F42EA-2A16-B524-3070-D16134913124}"/>
              </a:ext>
            </a:extLst>
          </p:cNvPr>
          <p:cNvSpPr/>
          <p:nvPr/>
        </p:nvSpPr>
        <p:spPr>
          <a:xfrm>
            <a:off x="5585854" y="1000662"/>
            <a:ext cx="2760616" cy="552205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7" name="Rectangle 96">
            <a:extLst>
              <a:ext uri="{FF2B5EF4-FFF2-40B4-BE49-F238E27FC236}">
                <a16:creationId xmlns:a16="http://schemas.microsoft.com/office/drawing/2014/main" id="{E73D8DC1-3551-E031-AD42-72667DDEB229}"/>
              </a:ext>
            </a:extLst>
          </p:cNvPr>
          <p:cNvSpPr/>
          <p:nvPr/>
        </p:nvSpPr>
        <p:spPr>
          <a:xfrm>
            <a:off x="2481943" y="1489165"/>
            <a:ext cx="3091543" cy="503355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872625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948EA0-9E83-C898-5ED3-146316617CDF}"/>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EB45B75-9993-7998-0CB7-F9A6F301812B}"/>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test_98_QRV1003.27</a:t>
            </a:r>
          </a:p>
        </p:txBody>
      </p:sp>
      <p:sp>
        <p:nvSpPr>
          <p:cNvPr id="22" name="Rectangle 21">
            <a:extLst>
              <a:ext uri="{FF2B5EF4-FFF2-40B4-BE49-F238E27FC236}">
                <a16:creationId xmlns:a16="http://schemas.microsoft.com/office/drawing/2014/main" id="{506DB875-C684-916F-F051-2463397F4006}"/>
              </a:ext>
            </a:extLst>
          </p:cNvPr>
          <p:cNvSpPr/>
          <p:nvPr/>
        </p:nvSpPr>
        <p:spPr>
          <a:xfrm>
            <a:off x="0" y="437024"/>
            <a:ext cx="12192000" cy="6420976"/>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8" name="Picture 17">
            <a:extLst>
              <a:ext uri="{FF2B5EF4-FFF2-40B4-BE49-F238E27FC236}">
                <a16:creationId xmlns:a16="http://schemas.microsoft.com/office/drawing/2014/main" id="{8A5246C9-93A2-C1A0-B520-54462E7AB325}"/>
              </a:ext>
            </a:extLst>
          </p:cNvPr>
          <p:cNvPicPr>
            <a:picLocks noChangeAspect="1"/>
          </p:cNvPicPr>
          <p:nvPr/>
        </p:nvPicPr>
        <p:blipFill>
          <a:blip r:embed="rId3"/>
          <a:stretch>
            <a:fillRect/>
          </a:stretch>
        </p:blipFill>
        <p:spPr>
          <a:xfrm>
            <a:off x="8404032" y="437024"/>
            <a:ext cx="2669352" cy="1977864"/>
          </a:xfrm>
          <a:prstGeom prst="rect">
            <a:avLst/>
          </a:prstGeom>
        </p:spPr>
      </p:pic>
      <p:pic>
        <p:nvPicPr>
          <p:cNvPr id="30" name="Picture 29">
            <a:extLst>
              <a:ext uri="{FF2B5EF4-FFF2-40B4-BE49-F238E27FC236}">
                <a16:creationId xmlns:a16="http://schemas.microsoft.com/office/drawing/2014/main" id="{7EBD6BF8-1BE3-2E1C-C9A0-EFDA242A7DEE}"/>
              </a:ext>
            </a:extLst>
          </p:cNvPr>
          <p:cNvPicPr>
            <a:picLocks noChangeAspect="1"/>
          </p:cNvPicPr>
          <p:nvPr/>
        </p:nvPicPr>
        <p:blipFill>
          <a:blip r:embed="rId4"/>
          <a:stretch>
            <a:fillRect/>
          </a:stretch>
        </p:blipFill>
        <p:spPr>
          <a:xfrm>
            <a:off x="7382610" y="2956824"/>
            <a:ext cx="4718304" cy="1746609"/>
          </a:xfrm>
          <a:prstGeom prst="rect">
            <a:avLst/>
          </a:prstGeom>
        </p:spPr>
      </p:pic>
      <p:sp>
        <p:nvSpPr>
          <p:cNvPr id="34" name="TextBox 33">
            <a:extLst>
              <a:ext uri="{FF2B5EF4-FFF2-40B4-BE49-F238E27FC236}">
                <a16:creationId xmlns:a16="http://schemas.microsoft.com/office/drawing/2014/main" id="{56EEBB68-F33B-E859-3F84-2DB051A018A9}"/>
              </a:ext>
            </a:extLst>
          </p:cNvPr>
          <p:cNvSpPr txBox="1"/>
          <p:nvPr/>
        </p:nvSpPr>
        <p:spPr>
          <a:xfrm>
            <a:off x="9064515" y="3269632"/>
            <a:ext cx="1300039" cy="430887"/>
          </a:xfrm>
          <a:prstGeom prst="rect">
            <a:avLst/>
          </a:prstGeom>
          <a:solidFill>
            <a:srgbClr val="92D050"/>
          </a:solidFill>
        </p:spPr>
        <p:txBody>
          <a:bodyPr wrap="square" rtlCol="0">
            <a:spAutoFit/>
          </a:bodyPr>
          <a:lstStyle/>
          <a:p>
            <a:r>
              <a:rPr lang="vi-VN" sz="1100" dirty="0">
                <a:latin typeface="+mj-lt"/>
              </a:rPr>
              <a:t>Leader/Multy kiểm ver SOP trên PLM</a:t>
            </a:r>
          </a:p>
        </p:txBody>
      </p:sp>
      <p:sp>
        <p:nvSpPr>
          <p:cNvPr id="35" name="TextBox 34">
            <a:extLst>
              <a:ext uri="{FF2B5EF4-FFF2-40B4-BE49-F238E27FC236}">
                <a16:creationId xmlns:a16="http://schemas.microsoft.com/office/drawing/2014/main" id="{7DD1F5BF-F042-3845-D5EA-EEEE5D36A26E}"/>
              </a:ext>
            </a:extLst>
          </p:cNvPr>
          <p:cNvSpPr txBox="1"/>
          <p:nvPr/>
        </p:nvSpPr>
        <p:spPr>
          <a:xfrm>
            <a:off x="58497" y="2519487"/>
            <a:ext cx="1755648" cy="430887"/>
          </a:xfrm>
          <a:prstGeom prst="rect">
            <a:avLst/>
          </a:prstGeom>
          <a:solidFill>
            <a:srgbClr val="92D050"/>
          </a:solidFill>
        </p:spPr>
        <p:txBody>
          <a:bodyPr wrap="square" rtlCol="0">
            <a:spAutoFit/>
          </a:bodyPr>
          <a:lstStyle/>
          <a:p>
            <a:r>
              <a:rPr lang="vi-VN" sz="1100" dirty="0">
                <a:latin typeface="+mj-lt"/>
              </a:rPr>
              <a:t>Leader/Multy kiểm tra xác nhận thực tế và điền kết quả</a:t>
            </a:r>
          </a:p>
        </p:txBody>
      </p:sp>
      <p:pic>
        <p:nvPicPr>
          <p:cNvPr id="51" name="Picture 50">
            <a:extLst>
              <a:ext uri="{FF2B5EF4-FFF2-40B4-BE49-F238E27FC236}">
                <a16:creationId xmlns:a16="http://schemas.microsoft.com/office/drawing/2014/main" id="{2F25D569-35B3-167B-8882-D6AD44C6E4A3}"/>
              </a:ext>
            </a:extLst>
          </p:cNvPr>
          <p:cNvPicPr>
            <a:picLocks noChangeAspect="1" noChangeArrowheads="1"/>
            <a:extLst>
              <a:ext uri="{84589F7E-364E-4C9E-8A38-B11213B215E9}">
                <a14:cameraTool xmlns:a14="http://schemas.microsoft.com/office/drawing/2010/main" cellRange="$G$5:$Q$28"/>
              </a:ext>
            </a:extLst>
          </p:cNvPicPr>
          <p:nvPr/>
        </p:nvPicPr>
        <p:blipFill>
          <a:blip r:embed="rId5"/>
          <a:srcRect/>
          <a:stretch>
            <a:fillRect/>
          </a:stretch>
        </p:blipFill>
        <p:spPr bwMode="auto">
          <a:xfrm>
            <a:off x="1954819" y="453170"/>
            <a:ext cx="5427791" cy="4825420"/>
          </a:xfrm>
          <a:prstGeom prst="rect">
            <a:avLst/>
          </a:prstGeom>
          <a:solidFill>
            <a:srgbClr xmlns:mc="http://schemas.openxmlformats.org/markup-compatibility/2006" xmlns:a14="http://schemas.microsoft.com/office/drawing/2010/main" val="FFFFFF" mc:Ignorable="a14" a14:legacySpreadsheetColorIndex="9"/>
          </a:solidFill>
          <a:ln w="9525">
            <a:solidFill>
              <a:srgbClr xmlns:mc="http://schemas.openxmlformats.org/markup-compatibility/2006" xmlns:a14="http://schemas.microsoft.com/office/drawing/2010/main" val="000000" mc:Ignorable="a14" a14:legacySpreadsheetColorIndex="64"/>
            </a:solidFill>
            <a:miter lim="800000"/>
            <a:headEnd/>
            <a:tailEnd/>
          </a:ln>
        </p:spPr>
      </p:pic>
      <p:sp>
        <p:nvSpPr>
          <p:cNvPr id="52" name="TextBox 51">
            <a:extLst>
              <a:ext uri="{FF2B5EF4-FFF2-40B4-BE49-F238E27FC236}">
                <a16:creationId xmlns:a16="http://schemas.microsoft.com/office/drawing/2014/main" id="{515F80BB-8D23-6988-7532-D8C368C67F7A}"/>
              </a:ext>
            </a:extLst>
          </p:cNvPr>
          <p:cNvSpPr txBox="1"/>
          <p:nvPr/>
        </p:nvSpPr>
        <p:spPr>
          <a:xfrm>
            <a:off x="7220586" y="1097451"/>
            <a:ext cx="1529400" cy="430887"/>
          </a:xfrm>
          <a:prstGeom prst="rect">
            <a:avLst/>
          </a:prstGeom>
          <a:solidFill>
            <a:srgbClr val="92D050"/>
          </a:solidFill>
        </p:spPr>
        <p:txBody>
          <a:bodyPr wrap="square" rtlCol="0">
            <a:spAutoFit/>
          </a:bodyPr>
          <a:lstStyle/>
          <a:p>
            <a:r>
              <a:rPr lang="vi-VN" sz="1100" dirty="0">
                <a:latin typeface="+mj-lt"/>
              </a:rPr>
              <a:t>Leader/Multy kiểm ver trên hệ thống BOM</a:t>
            </a:r>
          </a:p>
        </p:txBody>
      </p:sp>
      <p:cxnSp>
        <p:nvCxnSpPr>
          <p:cNvPr id="54" name="Straight Arrow Connector 53">
            <a:extLst>
              <a:ext uri="{FF2B5EF4-FFF2-40B4-BE49-F238E27FC236}">
                <a16:creationId xmlns:a16="http://schemas.microsoft.com/office/drawing/2014/main" id="{60FC7658-3162-E91B-4F19-EA6C22E760F2}"/>
              </a:ext>
            </a:extLst>
          </p:cNvPr>
          <p:cNvCxnSpPr>
            <a:cxnSpLocks/>
          </p:cNvCxnSpPr>
          <p:nvPr/>
        </p:nvCxnSpPr>
        <p:spPr>
          <a:xfrm flipV="1">
            <a:off x="4983480" y="893060"/>
            <a:ext cx="3420552" cy="15664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5" name="Straight Arrow Connector 54">
            <a:extLst>
              <a:ext uri="{FF2B5EF4-FFF2-40B4-BE49-F238E27FC236}">
                <a16:creationId xmlns:a16="http://schemas.microsoft.com/office/drawing/2014/main" id="{ADF3FA35-0758-44F5-9201-DC52F20309C5}"/>
              </a:ext>
            </a:extLst>
          </p:cNvPr>
          <p:cNvCxnSpPr>
            <a:cxnSpLocks/>
          </p:cNvCxnSpPr>
          <p:nvPr/>
        </p:nvCxnSpPr>
        <p:spPr>
          <a:xfrm>
            <a:off x="5976027" y="1818227"/>
            <a:ext cx="4213437" cy="255260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7" name="Straight Arrow Connector 56">
            <a:extLst>
              <a:ext uri="{FF2B5EF4-FFF2-40B4-BE49-F238E27FC236}">
                <a16:creationId xmlns:a16="http://schemas.microsoft.com/office/drawing/2014/main" id="{275B8EEE-AAB9-6EF1-EE5C-085E021CEE24}"/>
              </a:ext>
            </a:extLst>
          </p:cNvPr>
          <p:cNvCxnSpPr>
            <a:cxnSpLocks/>
          </p:cNvCxnSpPr>
          <p:nvPr/>
        </p:nvCxnSpPr>
        <p:spPr>
          <a:xfrm flipH="1">
            <a:off x="1814145" y="1579410"/>
            <a:ext cx="1052671" cy="94007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0" name="Straight Arrow Connector 59">
            <a:extLst>
              <a:ext uri="{FF2B5EF4-FFF2-40B4-BE49-F238E27FC236}">
                <a16:creationId xmlns:a16="http://schemas.microsoft.com/office/drawing/2014/main" id="{969A281A-DFCA-BE66-3272-1900EC3F221F}"/>
              </a:ext>
            </a:extLst>
          </p:cNvPr>
          <p:cNvCxnSpPr>
            <a:cxnSpLocks/>
          </p:cNvCxnSpPr>
          <p:nvPr/>
        </p:nvCxnSpPr>
        <p:spPr>
          <a:xfrm flipH="1">
            <a:off x="1827446" y="2100638"/>
            <a:ext cx="1129602" cy="47833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1" name="Straight Arrow Connector 60">
            <a:extLst>
              <a:ext uri="{FF2B5EF4-FFF2-40B4-BE49-F238E27FC236}">
                <a16:creationId xmlns:a16="http://schemas.microsoft.com/office/drawing/2014/main" id="{EA4A0A6E-29C5-471A-9153-A6B99D467B84}"/>
              </a:ext>
            </a:extLst>
          </p:cNvPr>
          <p:cNvCxnSpPr>
            <a:cxnSpLocks/>
          </p:cNvCxnSpPr>
          <p:nvPr/>
        </p:nvCxnSpPr>
        <p:spPr>
          <a:xfrm flipH="1">
            <a:off x="1827446" y="2551175"/>
            <a:ext cx="1149331" cy="4394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2" name="Straight Arrow Connector 61">
            <a:extLst>
              <a:ext uri="{FF2B5EF4-FFF2-40B4-BE49-F238E27FC236}">
                <a16:creationId xmlns:a16="http://schemas.microsoft.com/office/drawing/2014/main" id="{DD923651-1BA8-3860-7D92-D5B54276A3CE}"/>
              </a:ext>
            </a:extLst>
          </p:cNvPr>
          <p:cNvCxnSpPr>
            <a:cxnSpLocks/>
            <a:endCxn id="35" idx="3"/>
          </p:cNvCxnSpPr>
          <p:nvPr/>
        </p:nvCxnSpPr>
        <p:spPr>
          <a:xfrm flipH="1" flipV="1">
            <a:off x="1814145" y="2734931"/>
            <a:ext cx="1162632" cy="38469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3" name="Straight Arrow Connector 62">
            <a:extLst>
              <a:ext uri="{FF2B5EF4-FFF2-40B4-BE49-F238E27FC236}">
                <a16:creationId xmlns:a16="http://schemas.microsoft.com/office/drawing/2014/main" id="{5006802A-031B-4FAD-EB7D-C41344FCE493}"/>
              </a:ext>
            </a:extLst>
          </p:cNvPr>
          <p:cNvCxnSpPr>
            <a:cxnSpLocks/>
          </p:cNvCxnSpPr>
          <p:nvPr/>
        </p:nvCxnSpPr>
        <p:spPr>
          <a:xfrm flipH="1" flipV="1">
            <a:off x="1827446" y="2865880"/>
            <a:ext cx="1125655" cy="61323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4" name="Straight Arrow Connector 63">
            <a:extLst>
              <a:ext uri="{FF2B5EF4-FFF2-40B4-BE49-F238E27FC236}">
                <a16:creationId xmlns:a16="http://schemas.microsoft.com/office/drawing/2014/main" id="{361A3631-E31D-3774-77B2-FCD838837840}"/>
              </a:ext>
            </a:extLst>
          </p:cNvPr>
          <p:cNvCxnSpPr>
            <a:cxnSpLocks/>
          </p:cNvCxnSpPr>
          <p:nvPr/>
        </p:nvCxnSpPr>
        <p:spPr>
          <a:xfrm flipH="1" flipV="1">
            <a:off x="1784183" y="2970024"/>
            <a:ext cx="1168551" cy="76687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5" name="Straight Arrow Connector 64">
            <a:extLst>
              <a:ext uri="{FF2B5EF4-FFF2-40B4-BE49-F238E27FC236}">
                <a16:creationId xmlns:a16="http://schemas.microsoft.com/office/drawing/2014/main" id="{F116E0D6-F93D-7D3A-ED0F-F3FB94B4EE92}"/>
              </a:ext>
            </a:extLst>
          </p:cNvPr>
          <p:cNvCxnSpPr>
            <a:cxnSpLocks/>
          </p:cNvCxnSpPr>
          <p:nvPr/>
        </p:nvCxnSpPr>
        <p:spPr>
          <a:xfrm flipH="1" flipV="1">
            <a:off x="1600200" y="3008672"/>
            <a:ext cx="1376577" cy="113878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73" name="Picture 72">
            <a:extLst>
              <a:ext uri="{FF2B5EF4-FFF2-40B4-BE49-F238E27FC236}">
                <a16:creationId xmlns:a16="http://schemas.microsoft.com/office/drawing/2014/main" id="{671E5A9E-886F-20F6-0B9C-659B810D5D01}"/>
              </a:ext>
            </a:extLst>
          </p:cNvPr>
          <p:cNvPicPr>
            <a:picLocks noChangeAspect="1"/>
          </p:cNvPicPr>
          <p:nvPr/>
        </p:nvPicPr>
        <p:blipFill>
          <a:blip r:embed="rId6"/>
          <a:stretch>
            <a:fillRect/>
          </a:stretch>
        </p:blipFill>
        <p:spPr>
          <a:xfrm>
            <a:off x="9282" y="4837511"/>
            <a:ext cx="1924737" cy="709214"/>
          </a:xfrm>
          <a:prstGeom prst="rect">
            <a:avLst/>
          </a:prstGeom>
        </p:spPr>
      </p:pic>
      <p:pic>
        <p:nvPicPr>
          <p:cNvPr id="75" name="Picture 74">
            <a:extLst>
              <a:ext uri="{FF2B5EF4-FFF2-40B4-BE49-F238E27FC236}">
                <a16:creationId xmlns:a16="http://schemas.microsoft.com/office/drawing/2014/main" id="{F652AD78-2D2F-DCCC-9B31-F1D03BFA85BF}"/>
              </a:ext>
            </a:extLst>
          </p:cNvPr>
          <p:cNvPicPr>
            <a:picLocks noChangeAspect="1"/>
          </p:cNvPicPr>
          <p:nvPr/>
        </p:nvPicPr>
        <p:blipFill>
          <a:blip r:embed="rId7"/>
          <a:stretch>
            <a:fillRect/>
          </a:stretch>
        </p:blipFill>
        <p:spPr>
          <a:xfrm>
            <a:off x="58497" y="3571676"/>
            <a:ext cx="1590795" cy="834948"/>
          </a:xfrm>
          <a:prstGeom prst="rect">
            <a:avLst/>
          </a:prstGeom>
        </p:spPr>
      </p:pic>
      <p:cxnSp>
        <p:nvCxnSpPr>
          <p:cNvPr id="77" name="Straight Arrow Connector 76">
            <a:extLst>
              <a:ext uri="{FF2B5EF4-FFF2-40B4-BE49-F238E27FC236}">
                <a16:creationId xmlns:a16="http://schemas.microsoft.com/office/drawing/2014/main" id="{E2E98E6F-3754-F8F8-5BB2-3DDACCDFCE84}"/>
              </a:ext>
            </a:extLst>
          </p:cNvPr>
          <p:cNvCxnSpPr>
            <a:cxnSpLocks/>
          </p:cNvCxnSpPr>
          <p:nvPr/>
        </p:nvCxnSpPr>
        <p:spPr>
          <a:xfrm flipH="1" flipV="1">
            <a:off x="1707761" y="4147453"/>
            <a:ext cx="1244973" cy="29866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9" name="Straight Arrow Connector 78">
            <a:extLst>
              <a:ext uri="{FF2B5EF4-FFF2-40B4-BE49-F238E27FC236}">
                <a16:creationId xmlns:a16="http://schemas.microsoft.com/office/drawing/2014/main" id="{928DCF26-1BC6-AD54-CF76-DEB49366F105}"/>
              </a:ext>
            </a:extLst>
          </p:cNvPr>
          <p:cNvCxnSpPr>
            <a:cxnSpLocks/>
            <a:stCxn id="75" idx="2"/>
          </p:cNvCxnSpPr>
          <p:nvPr/>
        </p:nvCxnSpPr>
        <p:spPr>
          <a:xfrm>
            <a:off x="853895" y="4406624"/>
            <a:ext cx="0" cy="41429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1" name="TextBox 80">
            <a:extLst>
              <a:ext uri="{FF2B5EF4-FFF2-40B4-BE49-F238E27FC236}">
                <a16:creationId xmlns:a16="http://schemas.microsoft.com/office/drawing/2014/main" id="{DB9B4FDE-D769-4D9D-B4AC-CFFF20A50A65}"/>
              </a:ext>
            </a:extLst>
          </p:cNvPr>
          <p:cNvSpPr txBox="1"/>
          <p:nvPr/>
        </p:nvSpPr>
        <p:spPr>
          <a:xfrm>
            <a:off x="437710" y="3140519"/>
            <a:ext cx="930408" cy="261610"/>
          </a:xfrm>
          <a:prstGeom prst="rect">
            <a:avLst/>
          </a:prstGeom>
          <a:solidFill>
            <a:srgbClr val="92D050"/>
          </a:solidFill>
        </p:spPr>
        <p:txBody>
          <a:bodyPr wrap="square" rtlCol="0">
            <a:spAutoFit/>
          </a:bodyPr>
          <a:lstStyle/>
          <a:p>
            <a:r>
              <a:rPr lang="vi-VN" sz="1100" dirty="0">
                <a:latin typeface="+mj-lt"/>
              </a:rPr>
              <a:t>SOP yêu cầu</a:t>
            </a:r>
          </a:p>
        </p:txBody>
      </p:sp>
      <p:sp>
        <p:nvSpPr>
          <p:cNvPr id="82" name="TextBox 81">
            <a:extLst>
              <a:ext uri="{FF2B5EF4-FFF2-40B4-BE49-F238E27FC236}">
                <a16:creationId xmlns:a16="http://schemas.microsoft.com/office/drawing/2014/main" id="{255E4318-37DB-B716-3136-0C4EEB6EA58B}"/>
              </a:ext>
            </a:extLst>
          </p:cNvPr>
          <p:cNvSpPr txBox="1"/>
          <p:nvPr/>
        </p:nvSpPr>
        <p:spPr>
          <a:xfrm>
            <a:off x="349003" y="5546725"/>
            <a:ext cx="1565734" cy="246221"/>
          </a:xfrm>
          <a:prstGeom prst="rect">
            <a:avLst/>
          </a:prstGeom>
          <a:solidFill>
            <a:srgbClr val="92D050"/>
          </a:solidFill>
        </p:spPr>
        <p:txBody>
          <a:bodyPr wrap="square" rtlCol="0">
            <a:spAutoFit/>
          </a:bodyPr>
          <a:lstStyle/>
          <a:p>
            <a:r>
              <a:rPr lang="vi-VN" sz="1000" dirty="0">
                <a:latin typeface="+mj-lt"/>
              </a:rPr>
              <a:t>Thực tế máy scan QC850</a:t>
            </a:r>
          </a:p>
        </p:txBody>
      </p:sp>
      <p:pic>
        <p:nvPicPr>
          <p:cNvPr id="90" name="Picture 89">
            <a:extLst>
              <a:ext uri="{FF2B5EF4-FFF2-40B4-BE49-F238E27FC236}">
                <a16:creationId xmlns:a16="http://schemas.microsoft.com/office/drawing/2014/main" id="{98FDBF4F-C56E-D7FA-B31F-7F3A93EFE102}"/>
              </a:ext>
            </a:extLst>
          </p:cNvPr>
          <p:cNvPicPr>
            <a:picLocks noChangeAspect="1"/>
          </p:cNvPicPr>
          <p:nvPr/>
        </p:nvPicPr>
        <p:blipFill>
          <a:blip r:embed="rId8"/>
          <a:stretch>
            <a:fillRect/>
          </a:stretch>
        </p:blipFill>
        <p:spPr>
          <a:xfrm>
            <a:off x="3788836" y="5753205"/>
            <a:ext cx="1924066" cy="831782"/>
          </a:xfrm>
          <a:prstGeom prst="rect">
            <a:avLst/>
          </a:prstGeom>
        </p:spPr>
      </p:pic>
      <p:cxnSp>
        <p:nvCxnSpPr>
          <p:cNvPr id="92" name="Straight Arrow Connector 91">
            <a:extLst>
              <a:ext uri="{FF2B5EF4-FFF2-40B4-BE49-F238E27FC236}">
                <a16:creationId xmlns:a16="http://schemas.microsoft.com/office/drawing/2014/main" id="{0FCE44C9-A686-A3AB-F3FD-507A7949BB9A}"/>
              </a:ext>
            </a:extLst>
          </p:cNvPr>
          <p:cNvCxnSpPr>
            <a:cxnSpLocks/>
            <a:endCxn id="90" idx="0"/>
          </p:cNvCxnSpPr>
          <p:nvPr/>
        </p:nvCxnSpPr>
        <p:spPr>
          <a:xfrm>
            <a:off x="4061630" y="4958452"/>
            <a:ext cx="689239" cy="79475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94" name="Picture 93">
            <a:extLst>
              <a:ext uri="{FF2B5EF4-FFF2-40B4-BE49-F238E27FC236}">
                <a16:creationId xmlns:a16="http://schemas.microsoft.com/office/drawing/2014/main" id="{DE9C662F-9F8C-4EC1-BC99-6DEDF12DB802}"/>
              </a:ext>
            </a:extLst>
          </p:cNvPr>
          <p:cNvPicPr>
            <a:picLocks noChangeAspect="1"/>
          </p:cNvPicPr>
          <p:nvPr/>
        </p:nvPicPr>
        <p:blipFill>
          <a:blip r:embed="rId9"/>
          <a:stretch>
            <a:fillRect/>
          </a:stretch>
        </p:blipFill>
        <p:spPr>
          <a:xfrm>
            <a:off x="6812961" y="5738564"/>
            <a:ext cx="1757750" cy="878875"/>
          </a:xfrm>
          <a:prstGeom prst="rect">
            <a:avLst/>
          </a:prstGeom>
        </p:spPr>
      </p:pic>
      <p:pic>
        <p:nvPicPr>
          <p:cNvPr id="99" name="Picture 98">
            <a:extLst>
              <a:ext uri="{FF2B5EF4-FFF2-40B4-BE49-F238E27FC236}">
                <a16:creationId xmlns:a16="http://schemas.microsoft.com/office/drawing/2014/main" id="{E1F34141-6B9F-3DCB-77D4-D6CD7183F393}"/>
              </a:ext>
            </a:extLst>
          </p:cNvPr>
          <p:cNvPicPr>
            <a:picLocks noChangeAspect="1"/>
          </p:cNvPicPr>
          <p:nvPr/>
        </p:nvPicPr>
        <p:blipFill>
          <a:blip r:embed="rId10"/>
          <a:stretch>
            <a:fillRect/>
          </a:stretch>
        </p:blipFill>
        <p:spPr>
          <a:xfrm>
            <a:off x="9484845" y="5159983"/>
            <a:ext cx="2353063" cy="1677183"/>
          </a:xfrm>
          <a:prstGeom prst="rect">
            <a:avLst/>
          </a:prstGeom>
        </p:spPr>
      </p:pic>
      <p:cxnSp>
        <p:nvCxnSpPr>
          <p:cNvPr id="100" name="Straight Arrow Connector 99">
            <a:extLst>
              <a:ext uri="{FF2B5EF4-FFF2-40B4-BE49-F238E27FC236}">
                <a16:creationId xmlns:a16="http://schemas.microsoft.com/office/drawing/2014/main" id="{3878EDF0-6462-0034-008D-9D69B9B133CD}"/>
              </a:ext>
            </a:extLst>
          </p:cNvPr>
          <p:cNvCxnSpPr>
            <a:cxnSpLocks/>
            <a:stCxn id="90" idx="3"/>
            <a:endCxn id="94" idx="1"/>
          </p:cNvCxnSpPr>
          <p:nvPr/>
        </p:nvCxnSpPr>
        <p:spPr>
          <a:xfrm>
            <a:off x="5712902" y="6169096"/>
            <a:ext cx="1100059" cy="890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2" name="Straight Arrow Connector 101">
            <a:extLst>
              <a:ext uri="{FF2B5EF4-FFF2-40B4-BE49-F238E27FC236}">
                <a16:creationId xmlns:a16="http://schemas.microsoft.com/office/drawing/2014/main" id="{190A74D0-4FAE-A9AA-5B1C-B70916D028B0}"/>
              </a:ext>
            </a:extLst>
          </p:cNvPr>
          <p:cNvCxnSpPr>
            <a:cxnSpLocks/>
            <a:stCxn id="94" idx="3"/>
          </p:cNvCxnSpPr>
          <p:nvPr/>
        </p:nvCxnSpPr>
        <p:spPr>
          <a:xfrm>
            <a:off x="8570711" y="6178002"/>
            <a:ext cx="2502673" cy="54283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04" name="TextBox 103">
            <a:extLst>
              <a:ext uri="{FF2B5EF4-FFF2-40B4-BE49-F238E27FC236}">
                <a16:creationId xmlns:a16="http://schemas.microsoft.com/office/drawing/2014/main" id="{B3E438A8-C278-963B-460C-EC51CD2FFCC9}"/>
              </a:ext>
            </a:extLst>
          </p:cNvPr>
          <p:cNvSpPr txBox="1"/>
          <p:nvPr/>
        </p:nvSpPr>
        <p:spPr>
          <a:xfrm>
            <a:off x="7741448" y="4899835"/>
            <a:ext cx="2646135" cy="230832"/>
          </a:xfrm>
          <a:prstGeom prst="rect">
            <a:avLst/>
          </a:prstGeom>
          <a:solidFill>
            <a:srgbClr val="92D050"/>
          </a:solidFill>
        </p:spPr>
        <p:txBody>
          <a:bodyPr wrap="square" rtlCol="0">
            <a:spAutoFit/>
          </a:bodyPr>
          <a:lstStyle/>
          <a:p>
            <a:r>
              <a:rPr lang="vi-VN" sz="900" dirty="0">
                <a:latin typeface="+mj-lt"/>
              </a:rPr>
              <a:t>Vào hệ thống MAC control để kiểm tra khoảng mac</a:t>
            </a:r>
          </a:p>
        </p:txBody>
      </p:sp>
      <p:sp>
        <p:nvSpPr>
          <p:cNvPr id="110" name="TextBox 109">
            <a:extLst>
              <a:ext uri="{FF2B5EF4-FFF2-40B4-BE49-F238E27FC236}">
                <a16:creationId xmlns:a16="http://schemas.microsoft.com/office/drawing/2014/main" id="{BD88190D-4FF5-9618-F59A-E4F21468C328}"/>
              </a:ext>
            </a:extLst>
          </p:cNvPr>
          <p:cNvSpPr txBox="1"/>
          <p:nvPr/>
        </p:nvSpPr>
        <p:spPr>
          <a:xfrm>
            <a:off x="3180669" y="5039773"/>
            <a:ext cx="667747" cy="230832"/>
          </a:xfrm>
          <a:prstGeom prst="rect">
            <a:avLst/>
          </a:prstGeom>
          <a:solidFill>
            <a:srgbClr val="92D050"/>
          </a:solidFill>
        </p:spPr>
        <p:txBody>
          <a:bodyPr wrap="square" rtlCol="0">
            <a:spAutoFit/>
          </a:bodyPr>
          <a:lstStyle/>
          <a:p>
            <a:r>
              <a:rPr lang="vi-VN" sz="900" dirty="0">
                <a:latin typeface="+mj-lt"/>
              </a:rPr>
              <a:t>QC kí tên</a:t>
            </a:r>
          </a:p>
        </p:txBody>
      </p:sp>
      <p:sp>
        <p:nvSpPr>
          <p:cNvPr id="111" name="TextBox 110">
            <a:extLst>
              <a:ext uri="{FF2B5EF4-FFF2-40B4-BE49-F238E27FC236}">
                <a16:creationId xmlns:a16="http://schemas.microsoft.com/office/drawing/2014/main" id="{9C8AFD0C-DA7F-FCE3-03E3-4E424F641D87}"/>
              </a:ext>
            </a:extLst>
          </p:cNvPr>
          <p:cNvSpPr txBox="1"/>
          <p:nvPr/>
        </p:nvSpPr>
        <p:spPr>
          <a:xfrm>
            <a:off x="5976027" y="5039773"/>
            <a:ext cx="1302597" cy="230832"/>
          </a:xfrm>
          <a:prstGeom prst="rect">
            <a:avLst/>
          </a:prstGeom>
          <a:solidFill>
            <a:srgbClr val="92D050"/>
          </a:solidFill>
        </p:spPr>
        <p:txBody>
          <a:bodyPr wrap="square" rtlCol="0">
            <a:spAutoFit/>
          </a:bodyPr>
          <a:lstStyle/>
          <a:p>
            <a:r>
              <a:rPr lang="vi-VN" sz="900" dirty="0">
                <a:latin typeface="+mj-lt"/>
              </a:rPr>
              <a:t>Leader/Multy kí tên</a:t>
            </a:r>
          </a:p>
        </p:txBody>
      </p:sp>
      <p:sp>
        <p:nvSpPr>
          <p:cNvPr id="114" name="TextBox 113">
            <a:extLst>
              <a:ext uri="{FF2B5EF4-FFF2-40B4-BE49-F238E27FC236}">
                <a16:creationId xmlns:a16="http://schemas.microsoft.com/office/drawing/2014/main" id="{F3099644-5911-47D4-6A24-737AE16AEE79}"/>
              </a:ext>
            </a:extLst>
          </p:cNvPr>
          <p:cNvSpPr txBox="1"/>
          <p:nvPr/>
        </p:nvSpPr>
        <p:spPr>
          <a:xfrm>
            <a:off x="6034496" y="3476480"/>
            <a:ext cx="1289645" cy="769441"/>
          </a:xfrm>
          <a:prstGeom prst="rect">
            <a:avLst/>
          </a:prstGeom>
          <a:solidFill>
            <a:srgbClr val="92D050"/>
          </a:solidFill>
        </p:spPr>
        <p:txBody>
          <a:bodyPr wrap="square" rtlCol="0">
            <a:spAutoFit/>
          </a:bodyPr>
          <a:lstStyle/>
          <a:p>
            <a:r>
              <a:rPr lang="vi-VN" sz="1100" dirty="0">
                <a:latin typeface="+mj-lt"/>
              </a:rPr>
              <a:t>QC check xong không có bất thường tích vào phê duyệt</a:t>
            </a:r>
          </a:p>
        </p:txBody>
      </p:sp>
    </p:spTree>
    <p:extLst>
      <p:ext uri="{BB962C8B-B14F-4D97-AF65-F5344CB8AC3E}">
        <p14:creationId xmlns:p14="http://schemas.microsoft.com/office/powerpoint/2010/main" val="3287083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564EEE-17EF-1884-245A-92F3127EDCB8}"/>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2263B3F1-E9BA-C40B-82B3-98584EFF619C}"/>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test_98_QRV1003.27</a:t>
            </a:r>
          </a:p>
        </p:txBody>
      </p:sp>
      <p:pic>
        <p:nvPicPr>
          <p:cNvPr id="2" name="Picture 1">
            <a:extLst>
              <a:ext uri="{FF2B5EF4-FFF2-40B4-BE49-F238E27FC236}">
                <a16:creationId xmlns:a16="http://schemas.microsoft.com/office/drawing/2014/main" id="{2FB5D8DE-86D6-B4B8-5B99-5FB1BE6976C1}"/>
              </a:ext>
            </a:extLst>
          </p:cNvPr>
          <p:cNvPicPr>
            <a:picLocks noChangeAspect="1" noChangeArrowheads="1"/>
            <a:extLst>
              <a:ext uri="{84589F7E-364E-4C9E-8A38-B11213B215E9}">
                <a14:cameraTool xmlns:a14="http://schemas.microsoft.com/office/drawing/2010/main" cellRange="$G$29:$Q$43"/>
              </a:ext>
            </a:extLst>
          </p:cNvPicPr>
          <p:nvPr/>
        </p:nvPicPr>
        <p:blipFill>
          <a:blip r:embed="rId3"/>
          <a:srcRect/>
          <a:stretch>
            <a:fillRect/>
          </a:stretch>
        </p:blipFill>
        <p:spPr bwMode="auto">
          <a:xfrm>
            <a:off x="117684" y="514470"/>
            <a:ext cx="5002956" cy="3751719"/>
          </a:xfrm>
          <a:prstGeom prst="rect">
            <a:avLst/>
          </a:prstGeom>
          <a:solidFill>
            <a:srgbClr xmlns:mc="http://schemas.openxmlformats.org/markup-compatibility/2006" xmlns:a14="http://schemas.microsoft.com/office/drawing/2010/main" val="FFFFFF" mc:Ignorable="a14" a14:legacySpreadsheetColorIndex="9"/>
          </a:solidFill>
          <a:ln w="9525">
            <a:solidFill>
              <a:srgbClr xmlns:mc="http://schemas.openxmlformats.org/markup-compatibility/2006" xmlns:a14="http://schemas.microsoft.com/office/drawing/2010/main" val="000000" mc:Ignorable="a14" a14:legacySpreadsheetColorIndex="64"/>
            </a:solidFill>
            <a:miter lim="800000"/>
            <a:headEnd/>
            <a:tailEnd/>
          </a:ln>
        </p:spPr>
      </p:pic>
      <p:pic>
        <p:nvPicPr>
          <p:cNvPr id="4" name="Picture 3">
            <a:extLst>
              <a:ext uri="{FF2B5EF4-FFF2-40B4-BE49-F238E27FC236}">
                <a16:creationId xmlns:a16="http://schemas.microsoft.com/office/drawing/2014/main" id="{750A1F09-0A6B-071D-9C3E-07ECE301883D}"/>
              </a:ext>
            </a:extLst>
          </p:cNvPr>
          <p:cNvPicPr>
            <a:picLocks noChangeAspect="1"/>
          </p:cNvPicPr>
          <p:nvPr/>
        </p:nvPicPr>
        <p:blipFill>
          <a:blip r:embed="rId4"/>
          <a:stretch>
            <a:fillRect/>
          </a:stretch>
        </p:blipFill>
        <p:spPr>
          <a:xfrm>
            <a:off x="7071362" y="514470"/>
            <a:ext cx="4095015" cy="2519665"/>
          </a:xfrm>
          <a:prstGeom prst="rect">
            <a:avLst/>
          </a:prstGeom>
        </p:spPr>
      </p:pic>
      <p:cxnSp>
        <p:nvCxnSpPr>
          <p:cNvPr id="6" name="Straight Arrow Connector 5">
            <a:extLst>
              <a:ext uri="{FF2B5EF4-FFF2-40B4-BE49-F238E27FC236}">
                <a16:creationId xmlns:a16="http://schemas.microsoft.com/office/drawing/2014/main" id="{D5700F5E-6076-9426-09D9-A1E7E0505FE2}"/>
              </a:ext>
            </a:extLst>
          </p:cNvPr>
          <p:cNvCxnSpPr>
            <a:cxnSpLocks/>
          </p:cNvCxnSpPr>
          <p:nvPr/>
        </p:nvCxnSpPr>
        <p:spPr>
          <a:xfrm>
            <a:off x="5120640" y="1965960"/>
            <a:ext cx="1865376"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 name="TextBox 6">
            <a:extLst>
              <a:ext uri="{FF2B5EF4-FFF2-40B4-BE49-F238E27FC236}">
                <a16:creationId xmlns:a16="http://schemas.microsoft.com/office/drawing/2014/main" id="{8C1FA3CD-DBB2-6A7E-4077-58F615406E02}"/>
              </a:ext>
            </a:extLst>
          </p:cNvPr>
          <p:cNvSpPr txBox="1"/>
          <p:nvPr/>
        </p:nvSpPr>
        <p:spPr>
          <a:xfrm>
            <a:off x="5315714" y="1441399"/>
            <a:ext cx="1755648" cy="430887"/>
          </a:xfrm>
          <a:prstGeom prst="rect">
            <a:avLst/>
          </a:prstGeom>
          <a:solidFill>
            <a:srgbClr val="92D050"/>
          </a:solidFill>
        </p:spPr>
        <p:txBody>
          <a:bodyPr wrap="square" rtlCol="0">
            <a:spAutoFit/>
          </a:bodyPr>
          <a:lstStyle/>
          <a:p>
            <a:r>
              <a:rPr lang="vi-VN" sz="1100" dirty="0">
                <a:latin typeface="+mj-lt"/>
              </a:rPr>
              <a:t>Vào portal để tìm danh sách liên hệ/đặc biệt</a:t>
            </a:r>
          </a:p>
        </p:txBody>
      </p:sp>
      <p:pic>
        <p:nvPicPr>
          <p:cNvPr id="10" name="Picture 9">
            <a:extLst>
              <a:ext uri="{FF2B5EF4-FFF2-40B4-BE49-F238E27FC236}">
                <a16:creationId xmlns:a16="http://schemas.microsoft.com/office/drawing/2014/main" id="{D9FC881A-8194-05D1-BE45-FBBF2B25564D}"/>
              </a:ext>
            </a:extLst>
          </p:cNvPr>
          <p:cNvPicPr>
            <a:picLocks noChangeAspect="1"/>
          </p:cNvPicPr>
          <p:nvPr/>
        </p:nvPicPr>
        <p:blipFill>
          <a:blip r:embed="rId5"/>
          <a:stretch>
            <a:fillRect/>
          </a:stretch>
        </p:blipFill>
        <p:spPr>
          <a:xfrm>
            <a:off x="7071361" y="3237410"/>
            <a:ext cx="5099877" cy="2925646"/>
          </a:xfrm>
          <a:prstGeom prst="rect">
            <a:avLst/>
          </a:prstGeom>
        </p:spPr>
      </p:pic>
      <p:cxnSp>
        <p:nvCxnSpPr>
          <p:cNvPr id="11" name="Straight Arrow Connector 10">
            <a:extLst>
              <a:ext uri="{FF2B5EF4-FFF2-40B4-BE49-F238E27FC236}">
                <a16:creationId xmlns:a16="http://schemas.microsoft.com/office/drawing/2014/main" id="{0E5BB427-57F3-7802-3CA5-A84C6177511C}"/>
              </a:ext>
            </a:extLst>
          </p:cNvPr>
          <p:cNvCxnSpPr>
            <a:cxnSpLocks/>
          </p:cNvCxnSpPr>
          <p:nvPr/>
        </p:nvCxnSpPr>
        <p:spPr>
          <a:xfrm>
            <a:off x="5120640" y="1990344"/>
            <a:ext cx="1865376" cy="227584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3" name="TextBox 12">
            <a:extLst>
              <a:ext uri="{FF2B5EF4-FFF2-40B4-BE49-F238E27FC236}">
                <a16:creationId xmlns:a16="http://schemas.microsoft.com/office/drawing/2014/main" id="{F91EE20E-73E9-647F-6933-DFEBD70EE98A}"/>
              </a:ext>
            </a:extLst>
          </p:cNvPr>
          <p:cNvSpPr txBox="1"/>
          <p:nvPr/>
        </p:nvSpPr>
        <p:spPr>
          <a:xfrm>
            <a:off x="10142251" y="514470"/>
            <a:ext cx="1024126" cy="430887"/>
          </a:xfrm>
          <a:prstGeom prst="rect">
            <a:avLst/>
          </a:prstGeom>
          <a:solidFill>
            <a:srgbClr val="92D050"/>
          </a:solidFill>
        </p:spPr>
        <p:txBody>
          <a:bodyPr wrap="square" rtlCol="0">
            <a:spAutoFit/>
          </a:bodyPr>
          <a:lstStyle/>
          <a:p>
            <a:r>
              <a:rPr lang="vi-VN" sz="1100" dirty="0">
                <a:latin typeface="+mj-lt"/>
              </a:rPr>
              <a:t>Danh sách liên hệ đơn liên lạc</a:t>
            </a:r>
          </a:p>
        </p:txBody>
      </p:sp>
      <p:sp>
        <p:nvSpPr>
          <p:cNvPr id="14" name="TextBox 13">
            <a:extLst>
              <a:ext uri="{FF2B5EF4-FFF2-40B4-BE49-F238E27FC236}">
                <a16:creationId xmlns:a16="http://schemas.microsoft.com/office/drawing/2014/main" id="{737422FD-7AEA-6A21-4673-CFB907A77E05}"/>
              </a:ext>
            </a:extLst>
          </p:cNvPr>
          <p:cNvSpPr txBox="1"/>
          <p:nvPr/>
        </p:nvSpPr>
        <p:spPr>
          <a:xfrm>
            <a:off x="11001787" y="4399259"/>
            <a:ext cx="1024126" cy="430887"/>
          </a:xfrm>
          <a:prstGeom prst="rect">
            <a:avLst/>
          </a:prstGeom>
          <a:solidFill>
            <a:srgbClr val="92D050"/>
          </a:solidFill>
        </p:spPr>
        <p:txBody>
          <a:bodyPr wrap="square" rtlCol="0">
            <a:spAutoFit/>
          </a:bodyPr>
          <a:lstStyle/>
          <a:p>
            <a:r>
              <a:rPr lang="vi-VN" sz="1100" dirty="0">
                <a:latin typeface="+mj-lt"/>
              </a:rPr>
              <a:t>Danh sách đặc biệt/MRB</a:t>
            </a:r>
          </a:p>
        </p:txBody>
      </p:sp>
      <p:sp>
        <p:nvSpPr>
          <p:cNvPr id="16" name="TextBox 15">
            <a:extLst>
              <a:ext uri="{FF2B5EF4-FFF2-40B4-BE49-F238E27FC236}">
                <a16:creationId xmlns:a16="http://schemas.microsoft.com/office/drawing/2014/main" id="{ACFAC4E7-AA94-8CC0-A75D-D5FC37B0E448}"/>
              </a:ext>
            </a:extLst>
          </p:cNvPr>
          <p:cNvSpPr txBox="1"/>
          <p:nvPr/>
        </p:nvSpPr>
        <p:spPr>
          <a:xfrm>
            <a:off x="2039114" y="3237410"/>
            <a:ext cx="1399030" cy="430887"/>
          </a:xfrm>
          <a:prstGeom prst="rect">
            <a:avLst/>
          </a:prstGeom>
          <a:solidFill>
            <a:srgbClr val="92D050"/>
          </a:solidFill>
        </p:spPr>
        <p:txBody>
          <a:bodyPr wrap="square" rtlCol="0">
            <a:spAutoFit/>
          </a:bodyPr>
          <a:lstStyle/>
          <a:p>
            <a:r>
              <a:rPr lang="vi-VN" sz="1100" dirty="0">
                <a:latin typeface="+mj-lt"/>
              </a:rPr>
              <a:t>ECN/DCN/ECR vào PLM để kiểm tra</a:t>
            </a:r>
          </a:p>
        </p:txBody>
      </p:sp>
      <p:pic>
        <p:nvPicPr>
          <p:cNvPr id="20" name="Picture 19">
            <a:extLst>
              <a:ext uri="{FF2B5EF4-FFF2-40B4-BE49-F238E27FC236}">
                <a16:creationId xmlns:a16="http://schemas.microsoft.com/office/drawing/2014/main" id="{ABB8E9B4-4125-C033-4AA2-E8FCDB817CF8}"/>
              </a:ext>
            </a:extLst>
          </p:cNvPr>
          <p:cNvPicPr>
            <a:picLocks noChangeAspect="1"/>
          </p:cNvPicPr>
          <p:nvPr/>
        </p:nvPicPr>
        <p:blipFill>
          <a:blip r:embed="rId6"/>
          <a:stretch>
            <a:fillRect/>
          </a:stretch>
        </p:blipFill>
        <p:spPr>
          <a:xfrm>
            <a:off x="117684" y="4554696"/>
            <a:ext cx="5002956" cy="1572110"/>
          </a:xfrm>
          <a:prstGeom prst="rect">
            <a:avLst/>
          </a:prstGeom>
        </p:spPr>
      </p:pic>
      <p:sp>
        <p:nvSpPr>
          <p:cNvPr id="21" name="TextBox 20">
            <a:extLst>
              <a:ext uri="{FF2B5EF4-FFF2-40B4-BE49-F238E27FC236}">
                <a16:creationId xmlns:a16="http://schemas.microsoft.com/office/drawing/2014/main" id="{A18815DB-A61F-DC7B-39B6-3A67616B80C3}"/>
              </a:ext>
            </a:extLst>
          </p:cNvPr>
          <p:cNvSpPr txBox="1"/>
          <p:nvPr/>
        </p:nvSpPr>
        <p:spPr>
          <a:xfrm>
            <a:off x="947932" y="5340751"/>
            <a:ext cx="3432046" cy="430887"/>
          </a:xfrm>
          <a:prstGeom prst="rect">
            <a:avLst/>
          </a:prstGeom>
          <a:solidFill>
            <a:srgbClr val="92D050"/>
          </a:solidFill>
        </p:spPr>
        <p:txBody>
          <a:bodyPr wrap="square" rtlCol="0">
            <a:spAutoFit/>
          </a:bodyPr>
          <a:lstStyle/>
          <a:p>
            <a:r>
              <a:rPr lang="vi-VN" sz="1100" dirty="0">
                <a:latin typeface="+mj-lt"/>
              </a:rPr>
              <a:t>Ghi rõ trạm, và trạm có mã vật liệu nào lượng dùng bao nhiêu và tên người tác vị trí đó</a:t>
            </a:r>
          </a:p>
        </p:txBody>
      </p:sp>
    </p:spTree>
    <p:extLst>
      <p:ext uri="{BB962C8B-B14F-4D97-AF65-F5344CB8AC3E}">
        <p14:creationId xmlns:p14="http://schemas.microsoft.com/office/powerpoint/2010/main" val="958334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3824AD-902E-E1AB-7F2F-02FC7FAA03B7}"/>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71920FA-37FD-5192-81E6-C909B92B0B5A}"/>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Packing_99_QRV1003.28</a:t>
            </a:r>
          </a:p>
        </p:txBody>
      </p:sp>
      <p:sp>
        <p:nvSpPr>
          <p:cNvPr id="20" name="Rectangle 19">
            <a:extLst>
              <a:ext uri="{FF2B5EF4-FFF2-40B4-BE49-F238E27FC236}">
                <a16:creationId xmlns:a16="http://schemas.microsoft.com/office/drawing/2014/main" id="{123FC3DC-11BD-7F5C-1D1A-ACE221BE10FF}"/>
              </a:ext>
            </a:extLst>
          </p:cNvPr>
          <p:cNvSpPr/>
          <p:nvPr/>
        </p:nvSpPr>
        <p:spPr>
          <a:xfrm>
            <a:off x="8482148" y="437024"/>
            <a:ext cx="3709851" cy="6420974"/>
          </a:xfrm>
          <a:prstGeom prst="rect">
            <a:avLst/>
          </a:prstGeom>
          <a:no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vi-VN" sz="900" dirty="0">
                <a:solidFill>
                  <a:schemeClr val="tx1"/>
                </a:solidFill>
                <a:latin typeface="+mj-lt"/>
              </a:rPr>
              <a:t>Báo cáo kiểm tra sản phẩm đầu tiên công đoạn PK_99</a:t>
            </a:r>
          </a:p>
          <a:p>
            <a:r>
              <a:rPr lang="vi-VN" sz="900" dirty="0">
                <a:solidFill>
                  <a:schemeClr val="tx1"/>
                </a:solidFill>
                <a:latin typeface="+mj-lt"/>
              </a:rPr>
              <a:t>-    Ngày tháng: Điền đúng ngày tháng sản xuất thực tế</a:t>
            </a:r>
          </a:p>
          <a:p>
            <a:pPr marL="171450" indent="-171450">
              <a:buFontTx/>
              <a:buChar char="-"/>
            </a:pPr>
            <a:r>
              <a:rPr lang="vi-VN" sz="900" dirty="0">
                <a:solidFill>
                  <a:schemeClr val="tx1"/>
                </a:solidFill>
                <a:latin typeface="+mj-lt"/>
              </a:rPr>
              <a:t>Shift: Ca làm việc 1st(Ca ngày), 2nd(Ca đêm)</a:t>
            </a:r>
          </a:p>
          <a:p>
            <a:pPr marL="171450" indent="-171450">
              <a:buFontTx/>
              <a:buChar char="-"/>
            </a:pPr>
            <a:r>
              <a:rPr lang="vi-VN" sz="900" dirty="0">
                <a:solidFill>
                  <a:schemeClr val="tx1"/>
                </a:solidFill>
                <a:latin typeface="+mj-lt"/>
              </a:rPr>
              <a:t>Đơn đặt hàng: W/O đang sản xuất thực tế</a:t>
            </a:r>
          </a:p>
          <a:p>
            <a:pPr marL="171450" indent="-171450">
              <a:buFontTx/>
              <a:buChar char="-"/>
            </a:pPr>
            <a:r>
              <a:rPr lang="vi-VN" sz="900" dirty="0">
                <a:solidFill>
                  <a:schemeClr val="tx1"/>
                </a:solidFill>
                <a:latin typeface="+mj-lt"/>
              </a:rPr>
              <a:t>Số P/N: P/N đang sản xuất thực tế</a:t>
            </a:r>
          </a:p>
          <a:p>
            <a:pPr marL="171450" indent="-171450">
              <a:buFontTx/>
              <a:buChar char="-"/>
            </a:pPr>
            <a:r>
              <a:rPr lang="vi-VN" sz="900" dirty="0">
                <a:solidFill>
                  <a:schemeClr val="tx1"/>
                </a:solidFill>
                <a:latin typeface="+mj-lt"/>
              </a:rPr>
              <a:t>Số lô: Số lượng WO</a:t>
            </a:r>
          </a:p>
          <a:p>
            <a:pPr marL="171450" indent="-171450">
              <a:buFontTx/>
              <a:buChar char="-"/>
            </a:pPr>
            <a:r>
              <a:rPr lang="vi-VN" sz="900" dirty="0">
                <a:solidFill>
                  <a:schemeClr val="tx1"/>
                </a:solidFill>
                <a:latin typeface="+mj-lt"/>
              </a:rPr>
              <a:t>Phiên bản: Phiên bản SOP trên line so sánh thực tế vs PLM</a:t>
            </a:r>
          </a:p>
          <a:p>
            <a:pPr marL="171450" indent="-171450">
              <a:buFont typeface="Arial" panose="020B0604020202020204" pitchFamily="34" charset="0"/>
              <a:buChar char="•"/>
            </a:pPr>
            <a:r>
              <a:rPr lang="vi-VN" sz="900" dirty="0">
                <a:solidFill>
                  <a:schemeClr val="tx1"/>
                </a:solidFill>
                <a:latin typeface="+mj-lt"/>
              </a:rPr>
              <a:t>Các loại hình kiểm tra:</a:t>
            </a:r>
          </a:p>
          <a:p>
            <a:pPr marL="171450" indent="-171450">
              <a:buFontTx/>
              <a:buChar char="-"/>
            </a:pPr>
            <a:r>
              <a:rPr lang="vi-VN" sz="900" dirty="0">
                <a:solidFill>
                  <a:schemeClr val="tx1"/>
                </a:solidFill>
                <a:latin typeface="+mj-lt"/>
              </a:rPr>
              <a:t>Pilot run: Chạy thử nghiệm đầu tiên</a:t>
            </a:r>
          </a:p>
          <a:p>
            <a:pPr marL="171450" indent="-171450">
              <a:buFontTx/>
              <a:buChar char="-"/>
            </a:pPr>
            <a:r>
              <a:rPr lang="vi-VN" sz="900" dirty="0">
                <a:solidFill>
                  <a:schemeClr val="tx1"/>
                </a:solidFill>
                <a:latin typeface="+mj-lt"/>
              </a:rPr>
              <a:t>Per mass lots: Sản phẩm đầu tiên mỗi đợt(cho đại trà)</a:t>
            </a:r>
          </a:p>
          <a:p>
            <a:pPr marL="171450" indent="-171450">
              <a:buFontTx/>
              <a:buChar char="-"/>
            </a:pPr>
            <a:r>
              <a:rPr lang="vi-VN" sz="900" dirty="0">
                <a:solidFill>
                  <a:schemeClr val="tx1"/>
                </a:solidFill>
                <a:latin typeface="+mj-lt"/>
              </a:rPr>
              <a:t>Engineer change: Sản phẩm đầu tiên của thay đổi kỹ thuật</a:t>
            </a:r>
          </a:p>
          <a:p>
            <a:pPr marL="171450" indent="-171450">
              <a:buFontTx/>
              <a:buChar char="-"/>
            </a:pPr>
            <a:r>
              <a:rPr lang="vi-VN" sz="900" dirty="0">
                <a:solidFill>
                  <a:schemeClr val="tx1"/>
                </a:solidFill>
                <a:latin typeface="+mj-lt"/>
              </a:rPr>
              <a:t>Other: Các sản phẩm đầu khác</a:t>
            </a:r>
          </a:p>
          <a:p>
            <a:pPr marL="171450" indent="-171450">
              <a:buFontTx/>
              <a:buChar char="-"/>
            </a:pPr>
            <a:r>
              <a:rPr lang="vi-VN" sz="900" dirty="0">
                <a:solidFill>
                  <a:schemeClr val="tx1"/>
                </a:solidFill>
                <a:latin typeface="+mj-lt"/>
              </a:rPr>
              <a:t>Per re-line lots: Sản phẩm sau khi dừng chuyền</a:t>
            </a:r>
          </a:p>
          <a:p>
            <a:pPr marL="171450" indent="-171450">
              <a:buFont typeface="Arial" panose="020B0604020202020204" pitchFamily="34" charset="0"/>
              <a:buChar char="•"/>
            </a:pPr>
            <a:r>
              <a:rPr lang="vi-VN" sz="900" dirty="0">
                <a:solidFill>
                  <a:schemeClr val="tx1"/>
                </a:solidFill>
                <a:latin typeface="+mj-lt"/>
              </a:rPr>
              <a:t>Các bước kiểm tra trước khi sản xuất:</a:t>
            </a:r>
          </a:p>
          <a:p>
            <a:pPr marL="171450" indent="-171450">
              <a:buFontTx/>
              <a:buChar char="-"/>
            </a:pPr>
            <a:r>
              <a:rPr lang="vi-VN" sz="900" dirty="0">
                <a:solidFill>
                  <a:schemeClr val="tx1"/>
                </a:solidFill>
                <a:latin typeface="+mj-lt"/>
              </a:rPr>
              <a:t>Máy dập miệng túi: Đối với model có sử dụng Multi/Leader kiểm tra xác nhận dây làm nóng, hiệu quả túi dập rồi điền kết quả OK/NG, còn nếu không dùng điền NA và kí tên xác nhận</a:t>
            </a:r>
          </a:p>
          <a:p>
            <a:pPr marL="171450" indent="-171450">
              <a:buFontTx/>
              <a:buChar char="-"/>
            </a:pPr>
            <a:r>
              <a:rPr lang="vi-VN" sz="900" dirty="0">
                <a:solidFill>
                  <a:schemeClr val="tx1"/>
                </a:solidFill>
                <a:latin typeface="+mj-lt"/>
              </a:rPr>
              <a:t>Máy co nhiệt: Đối với model có sử dụng Leader/Multi kiểm tra xác nhận điền rõ nhiệt độ co nhiệt và tốc độ trục lăn còn nếu không có điền NA và kí tên xác nhận</a:t>
            </a:r>
          </a:p>
          <a:p>
            <a:pPr marL="171450" indent="-171450">
              <a:buFontTx/>
              <a:buChar char="-"/>
            </a:pPr>
            <a:r>
              <a:rPr lang="vi-VN" sz="900" dirty="0">
                <a:solidFill>
                  <a:schemeClr val="tx1"/>
                </a:solidFill>
                <a:latin typeface="+mj-lt"/>
              </a:rPr>
              <a:t>Trạm cân: Multi/Leader điền phạm vi trọng lượng BOX &amp; CTN và điền rõ trọng lượng BOX &amp; CTN của sản phẩm FAI rồi kí tên xác nhận</a:t>
            </a:r>
          </a:p>
          <a:p>
            <a:pPr marL="171450" indent="-171450">
              <a:buFontTx/>
              <a:buChar char="-"/>
            </a:pPr>
            <a:r>
              <a:rPr lang="vi-VN" sz="900" dirty="0">
                <a:solidFill>
                  <a:schemeClr val="tx1"/>
                </a:solidFill>
                <a:latin typeface="+mj-lt"/>
              </a:rPr>
              <a:t>Đóng gói: Multi/Leader kiểm tra rồi kí tên xác nhận</a:t>
            </a:r>
          </a:p>
          <a:p>
            <a:r>
              <a:rPr lang="vi-VN" sz="900" dirty="0">
                <a:solidFill>
                  <a:schemeClr val="tx1"/>
                </a:solidFill>
                <a:latin typeface="+mj-lt"/>
              </a:rPr>
              <a:t>+   Chuẩn bị SOP: Cần kiểm tra SOP thực tế đúng với ver trên PLM đã DCC</a:t>
            </a:r>
          </a:p>
          <a:p>
            <a:r>
              <a:rPr lang="vi-VN" sz="900" dirty="0">
                <a:solidFill>
                  <a:schemeClr val="tx1"/>
                </a:solidFill>
                <a:latin typeface="+mj-lt"/>
              </a:rPr>
              <a:t>+    Xác nhận và chuẩn bị NVL: NVL cần đúng và tương ứng với Model/PN sản xuất</a:t>
            </a:r>
          </a:p>
          <a:p>
            <a:r>
              <a:rPr lang="vi-VN" sz="900" dirty="0">
                <a:solidFill>
                  <a:schemeClr val="tx1"/>
                </a:solidFill>
                <a:latin typeface="+mj-lt"/>
              </a:rPr>
              <a:t>+    Xác nhận check sheet máy in: Multi/Leader đầu ca cần kiểm tra và vệ sinh máy in rồi kí vào check sheet</a:t>
            </a:r>
          </a:p>
          <a:p>
            <a:r>
              <a:rPr lang="vi-VN" sz="900" dirty="0">
                <a:solidFill>
                  <a:schemeClr val="tx1"/>
                </a:solidFill>
                <a:latin typeface="+mj-lt"/>
              </a:rPr>
              <a:t>+    Chương trình in mã vạch: Multi/Leader kiểm tra chương trình in đầu ca</a:t>
            </a:r>
          </a:p>
          <a:p>
            <a:r>
              <a:rPr lang="vi-VN" sz="900" dirty="0">
                <a:solidFill>
                  <a:schemeClr val="tx1"/>
                </a:solidFill>
                <a:latin typeface="+mj-lt"/>
              </a:rPr>
              <a:t>+    Xác nhận và chuẩn bị tiêu chuẩn: Multi/Leader cần chuẩn bị tiêu chuẩn kiểm tra phù hợp với khách hàng đang sản xuất</a:t>
            </a:r>
          </a:p>
          <a:p>
            <a:pPr marL="171450" indent="-171450">
              <a:buFontTx/>
              <a:buChar char="-"/>
            </a:pPr>
            <a:r>
              <a:rPr lang="vi-VN" sz="900" dirty="0">
                <a:solidFill>
                  <a:schemeClr val="tx1"/>
                </a:solidFill>
                <a:latin typeface="+mj-lt"/>
              </a:rPr>
              <a:t>Thay đổi line</a:t>
            </a:r>
          </a:p>
          <a:p>
            <a:r>
              <a:rPr lang="vi-VN" sz="900" dirty="0">
                <a:solidFill>
                  <a:schemeClr val="tx1"/>
                </a:solidFill>
                <a:latin typeface="+mj-lt"/>
              </a:rPr>
              <a:t>+    Làm sạch SOP &amp; NVL cũ trên line: Khi chuyển Model, PN, Line sản xuất cần kiểm tra và xử lý toàn bộ SOP &amp; NVL cũ trên chuyền chỉ có SOP&amp; NVL của Model, PN đúng với thực tế đang sản xuất</a:t>
            </a:r>
          </a:p>
          <a:p>
            <a:r>
              <a:rPr lang="vi-VN" sz="900" dirty="0">
                <a:solidFill>
                  <a:schemeClr val="tx1"/>
                </a:solidFill>
                <a:latin typeface="+mj-lt"/>
              </a:rPr>
              <a:t>+   Chuẩn bị SOP mới: SOP phải là bản mới nhất được đăng tải lên PLM và được DCC phê duyệt</a:t>
            </a:r>
          </a:p>
          <a:p>
            <a:r>
              <a:rPr lang="vi-VN" sz="900" dirty="0">
                <a:solidFill>
                  <a:schemeClr val="tx1"/>
                </a:solidFill>
                <a:latin typeface="+mj-lt"/>
              </a:rPr>
              <a:t>+   Chuẩn bị NVL mới: Nếu có thông tin thay đổi NVL và thay đổi line Model, PN thì cần phải sử dụng đúng NVL tương ứng</a:t>
            </a:r>
          </a:p>
          <a:p>
            <a:pPr marL="171450" indent="-171450">
              <a:buFont typeface="Arial" panose="020B0604020202020204" pitchFamily="34" charset="0"/>
              <a:buChar char="•"/>
            </a:pPr>
            <a:r>
              <a:rPr lang="vi-VN" sz="900" dirty="0">
                <a:solidFill>
                  <a:schemeClr val="tx1"/>
                </a:solidFill>
                <a:latin typeface="+mj-lt"/>
              </a:rPr>
              <a:t>Khi có bất thường dừng chuyền: cần ghi rõ hạng mục bất thường, nguyên nhân và biện pháp cải tiến</a:t>
            </a:r>
          </a:p>
          <a:p>
            <a:endParaRPr lang="vi-VN" sz="900" dirty="0">
              <a:solidFill>
                <a:schemeClr val="tx1"/>
              </a:solidFill>
              <a:latin typeface="+mj-lt"/>
            </a:endParaRPr>
          </a:p>
          <a:p>
            <a:endParaRPr lang="vi-VN" sz="1000" dirty="0">
              <a:solidFill>
                <a:schemeClr val="tx1"/>
              </a:solidFill>
              <a:latin typeface="+mj-lt"/>
            </a:endParaRPr>
          </a:p>
        </p:txBody>
      </p:sp>
      <p:sp>
        <p:nvSpPr>
          <p:cNvPr id="22" name="Rectangle 21">
            <a:extLst>
              <a:ext uri="{FF2B5EF4-FFF2-40B4-BE49-F238E27FC236}">
                <a16:creationId xmlns:a16="http://schemas.microsoft.com/office/drawing/2014/main" id="{8E8CBC6E-EDD1-F1CB-F46E-CE14DC582FD6}"/>
              </a:ext>
            </a:extLst>
          </p:cNvPr>
          <p:cNvSpPr/>
          <p:nvPr/>
        </p:nvSpPr>
        <p:spPr>
          <a:xfrm>
            <a:off x="0" y="437024"/>
            <a:ext cx="8482148" cy="6420976"/>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5" name="Picture 4">
            <a:extLst>
              <a:ext uri="{FF2B5EF4-FFF2-40B4-BE49-F238E27FC236}">
                <a16:creationId xmlns:a16="http://schemas.microsoft.com/office/drawing/2014/main" id="{45FB2E46-F1A7-1237-ADC9-DA70CF4796F0}"/>
              </a:ext>
            </a:extLst>
          </p:cNvPr>
          <p:cNvPicPr>
            <a:picLocks noChangeAspect="1"/>
          </p:cNvPicPr>
          <p:nvPr/>
        </p:nvPicPr>
        <p:blipFill>
          <a:blip r:embed="rId3"/>
          <a:stretch>
            <a:fillRect/>
          </a:stretch>
        </p:blipFill>
        <p:spPr>
          <a:xfrm>
            <a:off x="1" y="437024"/>
            <a:ext cx="8472382" cy="6420974"/>
          </a:xfrm>
          <a:prstGeom prst="rect">
            <a:avLst/>
          </a:prstGeom>
        </p:spPr>
      </p:pic>
      <p:sp>
        <p:nvSpPr>
          <p:cNvPr id="6" name="Rectangle 5">
            <a:extLst>
              <a:ext uri="{FF2B5EF4-FFF2-40B4-BE49-F238E27FC236}">
                <a16:creationId xmlns:a16="http://schemas.microsoft.com/office/drawing/2014/main" id="{6B2FF021-0780-FA58-F7E5-7B892FB405DF}"/>
              </a:ext>
            </a:extLst>
          </p:cNvPr>
          <p:cNvSpPr/>
          <p:nvPr/>
        </p:nvSpPr>
        <p:spPr>
          <a:xfrm>
            <a:off x="24732" y="653143"/>
            <a:ext cx="8457415" cy="22642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Rectangle 6">
            <a:extLst>
              <a:ext uri="{FF2B5EF4-FFF2-40B4-BE49-F238E27FC236}">
                <a16:creationId xmlns:a16="http://schemas.microsoft.com/office/drawing/2014/main" id="{CD59EC3E-4E00-0A6E-F430-40796B8E8F05}"/>
              </a:ext>
            </a:extLst>
          </p:cNvPr>
          <p:cNvSpPr/>
          <p:nvPr/>
        </p:nvSpPr>
        <p:spPr>
          <a:xfrm>
            <a:off x="12367" y="1000662"/>
            <a:ext cx="2208320" cy="558301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7">
            <a:extLst>
              <a:ext uri="{FF2B5EF4-FFF2-40B4-BE49-F238E27FC236}">
                <a16:creationId xmlns:a16="http://schemas.microsoft.com/office/drawing/2014/main" id="{F1ACDA3B-62C9-D6C8-DDDE-E2140891D5B6}"/>
              </a:ext>
            </a:extLst>
          </p:cNvPr>
          <p:cNvSpPr/>
          <p:nvPr/>
        </p:nvSpPr>
        <p:spPr>
          <a:xfrm>
            <a:off x="2230452" y="1078266"/>
            <a:ext cx="2846645" cy="30639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41176979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73797C-19CA-686A-57B6-E88EA74D1EA3}"/>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22DCA94F-B4BE-A9BA-F282-2E0C20804FEB}"/>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Packing_99_QRV1003.28</a:t>
            </a:r>
          </a:p>
        </p:txBody>
      </p:sp>
      <p:sp>
        <p:nvSpPr>
          <p:cNvPr id="22" name="Rectangle 21">
            <a:extLst>
              <a:ext uri="{FF2B5EF4-FFF2-40B4-BE49-F238E27FC236}">
                <a16:creationId xmlns:a16="http://schemas.microsoft.com/office/drawing/2014/main" id="{C7BA09BF-1748-96A9-468B-A5E99F23FA45}"/>
              </a:ext>
            </a:extLst>
          </p:cNvPr>
          <p:cNvSpPr/>
          <p:nvPr/>
        </p:nvSpPr>
        <p:spPr>
          <a:xfrm>
            <a:off x="0" y="437024"/>
            <a:ext cx="12192000" cy="6420976"/>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 name="Picture 1">
            <a:extLst>
              <a:ext uri="{FF2B5EF4-FFF2-40B4-BE49-F238E27FC236}">
                <a16:creationId xmlns:a16="http://schemas.microsoft.com/office/drawing/2014/main" id="{5B4A547C-EE18-2C2F-4B5F-F27954641A95}"/>
              </a:ext>
            </a:extLst>
          </p:cNvPr>
          <p:cNvPicPr>
            <a:picLocks noChangeAspect="1" noChangeArrowheads="1"/>
            <a:extLst>
              <a:ext uri="{84589F7E-364E-4C9E-8A38-B11213B215E9}">
                <a14:cameraTool xmlns:a14="http://schemas.microsoft.com/office/drawing/2010/main" cellRange="$A$6:$F$44"/>
              </a:ext>
            </a:extLst>
          </p:cNvPicPr>
          <p:nvPr/>
        </p:nvPicPr>
        <p:blipFill rotWithShape="1">
          <a:blip r:embed="rId3"/>
          <a:srcRect b="21396"/>
          <a:stretch/>
        </p:blipFill>
        <p:spPr bwMode="auto">
          <a:xfrm>
            <a:off x="0" y="437024"/>
            <a:ext cx="3630168" cy="6436642"/>
          </a:xfrm>
          <a:prstGeom prst="rect">
            <a:avLst/>
          </a:prstGeom>
          <a:solidFill>
            <a:srgbClr xmlns:mc="http://schemas.openxmlformats.org/markup-compatibility/2006" xmlns:a14="http://schemas.microsoft.com/office/drawing/2010/main" val="FFFFFF" mc:Ignorable="a14" a14:legacySpreadsheetColorIndex="9"/>
          </a:solidFill>
          <a:ln w="6350" cap="flat" cmpd="sng">
            <a:solidFill>
              <a:srgbClr xmlns:mc="http://schemas.openxmlformats.org/markup-compatibility/2006" xmlns:a14="http://schemas.microsoft.com/office/drawing/2010/main" val="000000" mc:Ignorable="a14" a14:legacySpreadsheetColorIndex="64"/>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pic>
      <p:sp>
        <p:nvSpPr>
          <p:cNvPr id="3" name="TextBox 2">
            <a:extLst>
              <a:ext uri="{FF2B5EF4-FFF2-40B4-BE49-F238E27FC236}">
                <a16:creationId xmlns:a16="http://schemas.microsoft.com/office/drawing/2014/main" id="{66C95D68-1F3B-172A-E93A-838898EE2A05}"/>
              </a:ext>
            </a:extLst>
          </p:cNvPr>
          <p:cNvSpPr txBox="1"/>
          <p:nvPr/>
        </p:nvSpPr>
        <p:spPr>
          <a:xfrm>
            <a:off x="4419602" y="709879"/>
            <a:ext cx="1414270" cy="430887"/>
          </a:xfrm>
          <a:prstGeom prst="rect">
            <a:avLst/>
          </a:prstGeom>
          <a:solidFill>
            <a:srgbClr val="92D050"/>
          </a:solidFill>
        </p:spPr>
        <p:txBody>
          <a:bodyPr wrap="square" rtlCol="0">
            <a:spAutoFit/>
          </a:bodyPr>
          <a:lstStyle/>
          <a:p>
            <a:r>
              <a:rPr lang="vi-VN" sz="1100" dirty="0">
                <a:latin typeface="+mj-lt"/>
              </a:rPr>
              <a:t>Leader/Multy kiểm tra và kí tên xác nhận</a:t>
            </a:r>
          </a:p>
        </p:txBody>
      </p:sp>
      <p:sp>
        <p:nvSpPr>
          <p:cNvPr id="4" name="TextBox 3">
            <a:extLst>
              <a:ext uri="{FF2B5EF4-FFF2-40B4-BE49-F238E27FC236}">
                <a16:creationId xmlns:a16="http://schemas.microsoft.com/office/drawing/2014/main" id="{12893A9C-56BA-7EDD-92DB-C554060B758A}"/>
              </a:ext>
            </a:extLst>
          </p:cNvPr>
          <p:cNvSpPr txBox="1"/>
          <p:nvPr/>
        </p:nvSpPr>
        <p:spPr>
          <a:xfrm>
            <a:off x="4464808" y="1807310"/>
            <a:ext cx="1676398" cy="600164"/>
          </a:xfrm>
          <a:prstGeom prst="rect">
            <a:avLst/>
          </a:prstGeom>
          <a:solidFill>
            <a:srgbClr val="92D050"/>
          </a:solidFill>
        </p:spPr>
        <p:txBody>
          <a:bodyPr wrap="square" rtlCol="0">
            <a:spAutoFit/>
          </a:bodyPr>
          <a:lstStyle/>
          <a:p>
            <a:r>
              <a:rPr lang="vi-VN" sz="1100" dirty="0">
                <a:latin typeface="+mj-lt"/>
              </a:rPr>
              <a:t>Leader/multy kiểm tra và ghi giá trị thực tế nhiệt độ co nhiệt và tốc độ trục lăn</a:t>
            </a:r>
          </a:p>
        </p:txBody>
      </p:sp>
      <p:sp>
        <p:nvSpPr>
          <p:cNvPr id="9" name="TextBox 8">
            <a:extLst>
              <a:ext uri="{FF2B5EF4-FFF2-40B4-BE49-F238E27FC236}">
                <a16:creationId xmlns:a16="http://schemas.microsoft.com/office/drawing/2014/main" id="{3E685160-6B13-66F2-F77A-B52D776008B9}"/>
              </a:ext>
            </a:extLst>
          </p:cNvPr>
          <p:cNvSpPr txBox="1"/>
          <p:nvPr/>
        </p:nvSpPr>
        <p:spPr>
          <a:xfrm>
            <a:off x="4419602" y="2860302"/>
            <a:ext cx="1676398" cy="938719"/>
          </a:xfrm>
          <a:prstGeom prst="rect">
            <a:avLst/>
          </a:prstGeom>
          <a:solidFill>
            <a:srgbClr val="92D050"/>
          </a:solidFill>
        </p:spPr>
        <p:txBody>
          <a:bodyPr wrap="square" rtlCol="0">
            <a:spAutoFit/>
          </a:bodyPr>
          <a:lstStyle/>
          <a:p>
            <a:r>
              <a:rPr lang="vi-VN" sz="1100" dirty="0">
                <a:latin typeface="+mj-lt"/>
              </a:rPr>
              <a:t>Leader/multy kiểm tra và ghi giá trị phạm vi trọng lượng BOX/CTN sau đó ghi giá trị thực tế sản phẩm FAI</a:t>
            </a:r>
          </a:p>
        </p:txBody>
      </p:sp>
      <p:sp>
        <p:nvSpPr>
          <p:cNvPr id="10" name="TextBox 9">
            <a:extLst>
              <a:ext uri="{FF2B5EF4-FFF2-40B4-BE49-F238E27FC236}">
                <a16:creationId xmlns:a16="http://schemas.microsoft.com/office/drawing/2014/main" id="{620BDF70-A6C0-6460-F88F-1A5C9388ECE2}"/>
              </a:ext>
            </a:extLst>
          </p:cNvPr>
          <p:cNvSpPr txBox="1"/>
          <p:nvPr/>
        </p:nvSpPr>
        <p:spPr>
          <a:xfrm>
            <a:off x="4419602" y="5504634"/>
            <a:ext cx="1676398" cy="430887"/>
          </a:xfrm>
          <a:prstGeom prst="rect">
            <a:avLst/>
          </a:prstGeom>
          <a:solidFill>
            <a:srgbClr val="92D050"/>
          </a:solidFill>
        </p:spPr>
        <p:txBody>
          <a:bodyPr wrap="square" rtlCol="0">
            <a:spAutoFit/>
          </a:bodyPr>
          <a:lstStyle/>
          <a:p>
            <a:r>
              <a:rPr lang="vi-VN" sz="1100" dirty="0">
                <a:latin typeface="+mj-lt"/>
              </a:rPr>
              <a:t>Leader/multy kiểm tra và kí tên xác nhận</a:t>
            </a:r>
          </a:p>
        </p:txBody>
      </p:sp>
      <p:cxnSp>
        <p:nvCxnSpPr>
          <p:cNvPr id="12" name="Straight Arrow Connector 11">
            <a:extLst>
              <a:ext uri="{FF2B5EF4-FFF2-40B4-BE49-F238E27FC236}">
                <a16:creationId xmlns:a16="http://schemas.microsoft.com/office/drawing/2014/main" id="{D0B59074-51B1-8D12-68C0-E5391EB7F539}"/>
              </a:ext>
            </a:extLst>
          </p:cNvPr>
          <p:cNvCxnSpPr>
            <a:cxnSpLocks/>
            <a:endCxn id="3" idx="1"/>
          </p:cNvCxnSpPr>
          <p:nvPr/>
        </p:nvCxnSpPr>
        <p:spPr>
          <a:xfrm flipV="1">
            <a:off x="3630168" y="925323"/>
            <a:ext cx="789434" cy="10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a:extLst>
              <a:ext uri="{FF2B5EF4-FFF2-40B4-BE49-F238E27FC236}">
                <a16:creationId xmlns:a16="http://schemas.microsoft.com/office/drawing/2014/main" id="{547B3148-4D73-8AC9-0A4D-B10BE988FE26}"/>
              </a:ext>
            </a:extLst>
          </p:cNvPr>
          <p:cNvCxnSpPr>
            <a:cxnSpLocks/>
            <a:endCxn id="4" idx="1"/>
          </p:cNvCxnSpPr>
          <p:nvPr/>
        </p:nvCxnSpPr>
        <p:spPr>
          <a:xfrm>
            <a:off x="3630168" y="2027990"/>
            <a:ext cx="834640" cy="7940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8" name="Straight Arrow Connector 17">
            <a:extLst>
              <a:ext uri="{FF2B5EF4-FFF2-40B4-BE49-F238E27FC236}">
                <a16:creationId xmlns:a16="http://schemas.microsoft.com/office/drawing/2014/main" id="{C7F273F9-9351-49DC-B7F1-4A2F522529D6}"/>
              </a:ext>
            </a:extLst>
          </p:cNvPr>
          <p:cNvCxnSpPr>
            <a:cxnSpLocks/>
          </p:cNvCxnSpPr>
          <p:nvPr/>
        </p:nvCxnSpPr>
        <p:spPr>
          <a:xfrm flipV="1">
            <a:off x="3630168" y="3354765"/>
            <a:ext cx="789434" cy="10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9" name="Straight Arrow Connector 18">
            <a:extLst>
              <a:ext uri="{FF2B5EF4-FFF2-40B4-BE49-F238E27FC236}">
                <a16:creationId xmlns:a16="http://schemas.microsoft.com/office/drawing/2014/main" id="{848E1216-ADDA-0E6D-9131-21FF66CFD58A}"/>
              </a:ext>
            </a:extLst>
          </p:cNvPr>
          <p:cNvCxnSpPr>
            <a:cxnSpLocks/>
          </p:cNvCxnSpPr>
          <p:nvPr/>
        </p:nvCxnSpPr>
        <p:spPr>
          <a:xfrm>
            <a:off x="3630168" y="4704678"/>
            <a:ext cx="789434" cy="79995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3F1A7AB2-CBBC-2919-17D1-36AC65FC291B}"/>
              </a:ext>
            </a:extLst>
          </p:cNvPr>
          <p:cNvCxnSpPr>
            <a:cxnSpLocks/>
          </p:cNvCxnSpPr>
          <p:nvPr/>
        </p:nvCxnSpPr>
        <p:spPr>
          <a:xfrm flipV="1">
            <a:off x="3630168" y="5781339"/>
            <a:ext cx="789434" cy="1824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25" name="Picture 24">
            <a:extLst>
              <a:ext uri="{FF2B5EF4-FFF2-40B4-BE49-F238E27FC236}">
                <a16:creationId xmlns:a16="http://schemas.microsoft.com/office/drawing/2014/main" id="{14DB9681-5B09-3265-B0F5-D8F9095D9561}"/>
              </a:ext>
            </a:extLst>
          </p:cNvPr>
          <p:cNvPicPr>
            <a:picLocks noChangeAspect="1" noChangeArrowheads="1"/>
            <a:extLst>
              <a:ext uri="{84589F7E-364E-4C9E-8A38-B11213B215E9}">
                <a14:cameraTool xmlns:a14="http://schemas.microsoft.com/office/drawing/2010/main" cellRange="$A$40:$F$44"/>
              </a:ext>
            </a:extLst>
          </p:cNvPicPr>
          <p:nvPr/>
        </p:nvPicPr>
        <p:blipFill>
          <a:blip r:embed="rId4"/>
          <a:srcRect/>
          <a:stretch>
            <a:fillRect/>
          </a:stretch>
        </p:blipFill>
        <p:spPr bwMode="auto">
          <a:xfrm>
            <a:off x="7303304" y="4704678"/>
            <a:ext cx="4163274" cy="2016452"/>
          </a:xfrm>
          <a:prstGeom prst="rect">
            <a:avLst/>
          </a:prstGeom>
          <a:solidFill>
            <a:srgbClr xmlns:mc="http://schemas.openxmlformats.org/markup-compatibility/2006" xmlns:a14="http://schemas.microsoft.com/office/drawing/2010/main" val="FFFFFF" mc:Ignorable="a14" a14:legacySpreadsheetColorIndex="9"/>
          </a:solidFill>
          <a:ln w="6350" cap="flat" cmpd="sng">
            <a:solidFill>
              <a:srgbClr xmlns:mc="http://schemas.openxmlformats.org/markup-compatibility/2006" xmlns:a14="http://schemas.microsoft.com/office/drawing/2010/main" val="000000" mc:Ignorable="a14" a14:legacySpreadsheetColorIndex="64"/>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pic>
      <p:sp>
        <p:nvSpPr>
          <p:cNvPr id="26" name="TextBox 25">
            <a:extLst>
              <a:ext uri="{FF2B5EF4-FFF2-40B4-BE49-F238E27FC236}">
                <a16:creationId xmlns:a16="http://schemas.microsoft.com/office/drawing/2014/main" id="{4AD1A38C-268F-465F-58CB-E73BFEFF03FB}"/>
              </a:ext>
            </a:extLst>
          </p:cNvPr>
          <p:cNvSpPr txBox="1"/>
          <p:nvPr/>
        </p:nvSpPr>
        <p:spPr>
          <a:xfrm>
            <a:off x="8543625" y="5889319"/>
            <a:ext cx="1529400" cy="600164"/>
          </a:xfrm>
          <a:prstGeom prst="rect">
            <a:avLst/>
          </a:prstGeom>
          <a:solidFill>
            <a:srgbClr val="92D050"/>
          </a:solidFill>
        </p:spPr>
        <p:txBody>
          <a:bodyPr wrap="square" rtlCol="0">
            <a:spAutoFit/>
          </a:bodyPr>
          <a:lstStyle/>
          <a:p>
            <a:r>
              <a:rPr lang="vi-VN" sz="1100" dirty="0">
                <a:latin typeface="+mj-lt"/>
              </a:rPr>
              <a:t>Nếu có bất thường trên line Leader MFG điền rõ thông tin</a:t>
            </a:r>
          </a:p>
        </p:txBody>
      </p:sp>
      <p:pic>
        <p:nvPicPr>
          <p:cNvPr id="30" name="Picture 29">
            <a:extLst>
              <a:ext uri="{FF2B5EF4-FFF2-40B4-BE49-F238E27FC236}">
                <a16:creationId xmlns:a16="http://schemas.microsoft.com/office/drawing/2014/main" id="{11D391D9-4D3E-3863-243D-9A885E367B00}"/>
              </a:ext>
            </a:extLst>
          </p:cNvPr>
          <p:cNvPicPr>
            <a:picLocks noChangeAspect="1" noChangeArrowheads="1"/>
            <a:extLst>
              <a:ext uri="{84589F7E-364E-4C9E-8A38-B11213B215E9}">
                <a14:cameraTool xmlns:a14="http://schemas.microsoft.com/office/drawing/2010/main" cellRange="$G$5:$Q$5"/>
              </a:ext>
            </a:extLst>
          </p:cNvPicPr>
          <p:nvPr/>
        </p:nvPicPr>
        <p:blipFill rotWithShape="1">
          <a:blip r:embed="rId5"/>
          <a:srcRect r="42615"/>
          <a:stretch/>
        </p:blipFill>
        <p:spPr bwMode="auto">
          <a:xfrm>
            <a:off x="6448539" y="604037"/>
            <a:ext cx="5719572" cy="1210802"/>
          </a:xfrm>
          <a:prstGeom prst="rect">
            <a:avLst/>
          </a:prstGeom>
          <a:solidFill>
            <a:srgbClr xmlns:mc="http://schemas.openxmlformats.org/markup-compatibility/2006" xmlns:a14="http://schemas.microsoft.com/office/drawing/2010/main" val="FFFFFF" mc:Ignorable="a14" a14:legacySpreadsheetColorIndex="9"/>
          </a:solidFill>
          <a:ln w="6350" cap="flat" cmpd="sng">
            <a:solidFill>
              <a:srgbClr xmlns:mc="http://schemas.openxmlformats.org/markup-compatibility/2006" xmlns:a14="http://schemas.microsoft.com/office/drawing/2010/main" val="000000" mc:Ignorable="a14" a14:legacySpreadsheetColorIndex="64"/>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pic>
    </p:spTree>
    <p:extLst>
      <p:ext uri="{BB962C8B-B14F-4D97-AF65-F5344CB8AC3E}">
        <p14:creationId xmlns:p14="http://schemas.microsoft.com/office/powerpoint/2010/main" val="1127695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BF33D0-4800-8838-F30D-E3FD75182FA8}"/>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C482E74F-4E69-4616-0B7C-F5C12FB0F878}"/>
              </a:ext>
            </a:extLst>
          </p:cNvPr>
          <p:cNvSpPr>
            <a:spLocks noGrp="1"/>
          </p:cNvSpPr>
          <p:nvPr>
            <p:ph type="title"/>
          </p:nvPr>
        </p:nvSpPr>
        <p:spPr>
          <a:xfrm>
            <a:off x="0" y="-32"/>
            <a:ext cx="12192000" cy="420462"/>
          </a:xfrm>
          <a:solidFill>
            <a:schemeClr val="accent1">
              <a:lumMod val="20000"/>
              <a:lumOff val="80000"/>
            </a:schemeClr>
          </a:solidFill>
          <a:ln w="6350">
            <a:solidFill>
              <a:schemeClr val="tx1"/>
            </a:solidFill>
          </a:ln>
        </p:spPr>
        <p:txBody>
          <a:bodyPr>
            <a:noAutofit/>
          </a:bodyPr>
          <a:lstStyle/>
          <a:p>
            <a:pPr algn="ctr"/>
            <a:r>
              <a:rPr lang="vi-VN" sz="1800" dirty="0"/>
              <a:t>Báo cáo sản phẩm đầu công đoạn Packing_99_QRV1003.28</a:t>
            </a:r>
          </a:p>
        </p:txBody>
      </p:sp>
      <p:sp>
        <p:nvSpPr>
          <p:cNvPr id="20" name="Rectangle 19">
            <a:extLst>
              <a:ext uri="{FF2B5EF4-FFF2-40B4-BE49-F238E27FC236}">
                <a16:creationId xmlns:a16="http://schemas.microsoft.com/office/drawing/2014/main" id="{C29D4D95-349F-8727-F3E5-FA344504FBFD}"/>
              </a:ext>
            </a:extLst>
          </p:cNvPr>
          <p:cNvSpPr/>
          <p:nvPr/>
        </p:nvSpPr>
        <p:spPr>
          <a:xfrm>
            <a:off x="8482148" y="437024"/>
            <a:ext cx="3709851" cy="6420974"/>
          </a:xfrm>
          <a:prstGeom prst="rect">
            <a:avLst/>
          </a:prstGeom>
          <a:no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900" dirty="0">
                <a:solidFill>
                  <a:schemeClr val="tx1"/>
                </a:solidFill>
                <a:latin typeface="+mj-lt"/>
              </a:rPr>
              <a:t>1: Kiểm tra Bom ver: Sử dụng hệ thống Bom để check phiên bản và điền Ver sau đó tích vào mục kết quả Yes/No/NA</a:t>
            </a:r>
          </a:p>
          <a:p>
            <a:r>
              <a:rPr lang="vi-VN" sz="900" dirty="0">
                <a:solidFill>
                  <a:schemeClr val="tx1"/>
                </a:solidFill>
                <a:latin typeface="+mj-lt"/>
              </a:rPr>
              <a:t>2: Xác nhận phương thức đóng gói có phù hợp với các yêu cầu SOP: multi/Leader kiểm tra sau đó tích vào mục kết quả Yes/No/NA</a:t>
            </a:r>
          </a:p>
          <a:p>
            <a:r>
              <a:rPr lang="vi-VN" sz="900" dirty="0">
                <a:solidFill>
                  <a:schemeClr val="tx1"/>
                </a:solidFill>
                <a:latin typeface="+mj-lt"/>
              </a:rPr>
              <a:t>3: Xác nhận vị trí đặt phụ kiện: multi/Leader kiểm tra vị tri đặt để phụ kiện tuân thủ SOP sau đó tích vào mục kết quả Yes/No/NA</a:t>
            </a:r>
          </a:p>
          <a:p>
            <a:r>
              <a:rPr lang="vi-VN" sz="900" dirty="0">
                <a:solidFill>
                  <a:schemeClr val="tx1"/>
                </a:solidFill>
                <a:latin typeface="+mj-lt"/>
              </a:rPr>
              <a:t>4: Xác nhận Label: Multi/Leader kiểm tra nội dung label rồi tích vào mục kết quả Yes/No/NA</a:t>
            </a:r>
          </a:p>
          <a:p>
            <a:r>
              <a:rPr lang="vi-VN" sz="900" dirty="0">
                <a:solidFill>
                  <a:schemeClr val="tx1"/>
                </a:solidFill>
                <a:latin typeface="+mj-lt"/>
              </a:rPr>
              <a:t>5: Phiên bản SOP: Kiểm tra thực tế rồi so sánh với Ver SOP trên hệ thống PLM rồi điền Ver rồi tích vào mục kết quả Yes/No/NA</a:t>
            </a:r>
          </a:p>
          <a:p>
            <a:r>
              <a:rPr lang="vi-VN" sz="900" dirty="0">
                <a:solidFill>
                  <a:schemeClr val="tx1"/>
                </a:solidFill>
                <a:latin typeface="+mj-lt"/>
              </a:rPr>
              <a:t>6: Xác nhận mã vạch: Multi/Leader kiểm tra mã vạch xem có bất thường gì không sau đó tích vào mục kết quả Yes/No/NA</a:t>
            </a:r>
          </a:p>
          <a:p>
            <a:r>
              <a:rPr lang="vi-VN" sz="900" dirty="0">
                <a:solidFill>
                  <a:schemeClr val="tx1"/>
                </a:solidFill>
                <a:latin typeface="+mj-lt"/>
              </a:rPr>
              <a:t>7: Kiểm tra loại mã vạch: Multi/Leader sử dụng súng bắn cấp độ QC800 hoặc QC850 so sánh thực tế với SOP</a:t>
            </a:r>
          </a:p>
          <a:p>
            <a:r>
              <a:rPr lang="vi-VN" sz="900" dirty="0">
                <a:solidFill>
                  <a:schemeClr val="tx1"/>
                </a:solidFill>
                <a:latin typeface="+mj-lt"/>
              </a:rPr>
              <a:t>8: Xác nhận mac đầu và cuối: Sử dụng hệ thống MAC control kiểm tra sau đó điền kết quả</a:t>
            </a:r>
          </a:p>
          <a:p>
            <a:r>
              <a:rPr lang="vi-VN" sz="900" dirty="0">
                <a:solidFill>
                  <a:schemeClr val="tx1"/>
                </a:solidFill>
                <a:latin typeface="+mj-lt"/>
              </a:rPr>
              <a:t>9: Xác nhận tính đồng nhất WO các trạm trên line: Trên line trong quá trình sản xuất bắt buộc sản xuất đồng nhất 1 WO từ trạm đầu đến trạm cuối không thể có sự khác WO giữa các trạm</a:t>
            </a:r>
          </a:p>
          <a:p>
            <a:r>
              <a:rPr lang="vi-VN" sz="900" dirty="0">
                <a:solidFill>
                  <a:schemeClr val="tx1"/>
                </a:solidFill>
                <a:latin typeface="+mj-lt"/>
                <a:sym typeface="Wingdings" panose="05000000000000000000" pitchFamily="2" charset="2"/>
              </a:rPr>
              <a:t> </a:t>
            </a:r>
            <a:r>
              <a:rPr lang="vi-VN" sz="900" dirty="0">
                <a:solidFill>
                  <a:schemeClr val="tx1"/>
                </a:solidFill>
                <a:latin typeface="+mj-lt"/>
              </a:rPr>
              <a:t>Mục người kiểm tra : Multi/Leder sản xuất kiểm tra xong kí tên xác nhận</a:t>
            </a:r>
          </a:p>
          <a:p>
            <a:pPr marL="171450" indent="-171450">
              <a:buFont typeface="Arial" panose="020B0604020202020204" pitchFamily="34" charset="0"/>
              <a:buChar char="•"/>
            </a:pPr>
            <a:r>
              <a:rPr lang="vi-VN" sz="900" dirty="0">
                <a:solidFill>
                  <a:schemeClr val="tx1"/>
                </a:solidFill>
                <a:latin typeface="+mj-lt"/>
              </a:rPr>
              <a:t>Chú ý</a:t>
            </a:r>
          </a:p>
          <a:p>
            <a:pPr marL="171450" indent="-171450">
              <a:buFontTx/>
              <a:buChar char="-"/>
            </a:pPr>
            <a:r>
              <a:rPr lang="vi-VN" sz="900" dirty="0">
                <a:solidFill>
                  <a:schemeClr val="tx1"/>
                </a:solidFill>
                <a:latin typeface="+mj-lt"/>
              </a:rPr>
              <a:t>Phê duyệt: Sau khi QC kiểm tra nếu không có bất thường sẽ tích V</a:t>
            </a:r>
          </a:p>
          <a:p>
            <a:pPr marL="171450" indent="-171450">
              <a:buFontTx/>
              <a:buChar char="-"/>
            </a:pPr>
            <a:r>
              <a:rPr lang="vi-VN" sz="900" dirty="0">
                <a:solidFill>
                  <a:schemeClr val="tx1"/>
                </a:solidFill>
                <a:latin typeface="+mj-lt"/>
              </a:rPr>
              <a:t>Nếu QC kiểm tra NG thì tích V mục sản phẩm NG cần sửa chữa</a:t>
            </a:r>
          </a:p>
          <a:p>
            <a:pPr marL="171450" indent="-171450">
              <a:buFontTx/>
              <a:buChar char="-"/>
            </a:pPr>
            <a:r>
              <a:rPr lang="vi-VN" sz="900" dirty="0">
                <a:solidFill>
                  <a:schemeClr val="tx1"/>
                </a:solidFill>
                <a:latin typeface="+mj-lt"/>
              </a:rPr>
              <a:t>Sau khi sửa chữa OK QC kiểm tra không bất thường tích V mục kiểm tra lại phê duyệt</a:t>
            </a:r>
          </a:p>
          <a:p>
            <a:pPr marL="171450" indent="-171450">
              <a:buFont typeface="Wingdings" panose="05000000000000000000" pitchFamily="2" charset="2"/>
              <a:buChar char="à"/>
            </a:pPr>
            <a:r>
              <a:rPr lang="vi-VN" sz="900" dirty="0">
                <a:solidFill>
                  <a:schemeClr val="tx1"/>
                </a:solidFill>
                <a:latin typeface="+mj-lt"/>
                <a:sym typeface="Wingdings" panose="05000000000000000000" pitchFamily="2" charset="2"/>
              </a:rPr>
              <a:t>Sau khi xác nhận không có bất thường QC kí tên mục PQC</a:t>
            </a:r>
          </a:p>
          <a:p>
            <a:pPr marL="171450" indent="-171450">
              <a:buFont typeface="Arial" panose="020B0604020202020204" pitchFamily="34" charset="0"/>
              <a:buChar char="•"/>
            </a:pPr>
            <a:r>
              <a:rPr lang="vi-VN" sz="900" dirty="0">
                <a:solidFill>
                  <a:schemeClr val="tx1"/>
                </a:solidFill>
                <a:latin typeface="+mj-lt"/>
                <a:sym typeface="Wingdings" panose="05000000000000000000" pitchFamily="2" charset="2"/>
              </a:rPr>
              <a:t>Các hạng mục cần xác nhận</a:t>
            </a:r>
          </a:p>
          <a:p>
            <a:pPr marL="171450" indent="-171450">
              <a:buFontTx/>
              <a:buChar char="-"/>
            </a:pPr>
            <a:r>
              <a:rPr lang="vi-VN" sz="900" dirty="0">
                <a:solidFill>
                  <a:schemeClr val="tx1"/>
                </a:solidFill>
                <a:latin typeface="+mj-lt"/>
                <a:sym typeface="Wingdings" panose="05000000000000000000" pitchFamily="2" charset="2"/>
              </a:rPr>
              <a:t>Danh sách liên hệ/đặc biệt: Multi/Leader kiểm tra trên Portal W/O sản xuất xem có danh sách liên hệ/đặc biệt không nếu có điền đầy đủ(mã đơn/Nội dung/và kết quả so sánh với thực tế) còn nếu không có điền N/A</a:t>
            </a:r>
          </a:p>
          <a:p>
            <a:pPr marL="171450" indent="-171450">
              <a:buFontTx/>
              <a:buChar char="-"/>
            </a:pPr>
            <a:r>
              <a:rPr lang="vi-VN" sz="900" dirty="0">
                <a:solidFill>
                  <a:schemeClr val="tx1"/>
                </a:solidFill>
                <a:latin typeface="+mj-lt"/>
                <a:sym typeface="Wingdings" panose="05000000000000000000" pitchFamily="2" charset="2"/>
              </a:rPr>
              <a:t>ECN/DCN/ECR: Thay đổi NVL(ECN), Thay đổi thiết kế(DCN), thay đổi NVL trong quá trình chạy thử(ECR) kiểm tra trên PLM nếu có thay đổi điền đầy đủ thông tin(Mã đơn, nội dung, và kết quả so sánh với thực tế) còn nếu không có điền N/A</a:t>
            </a:r>
          </a:p>
          <a:p>
            <a:pPr marL="171450" indent="-171450">
              <a:buFont typeface="Arial" panose="020B0604020202020204" pitchFamily="34" charset="0"/>
              <a:buChar char="•"/>
            </a:pPr>
            <a:r>
              <a:rPr lang="vi-VN" sz="900" dirty="0">
                <a:solidFill>
                  <a:schemeClr val="tx1"/>
                </a:solidFill>
                <a:latin typeface="+mj-lt"/>
                <a:sym typeface="Wingdings" panose="05000000000000000000" pitchFamily="2" charset="2"/>
              </a:rPr>
              <a:t>Danh sách lượng dùng NVL của WO &amp; người thao tác: Leader/Multi cần điền đầy đủ thông tin trạm, mã nguyên vật liệu sử dụng trong trạm đó, số lượng dùng, và tên người thao tác vị trí đó(cần so sánh thực tế với SOP và BOM)</a:t>
            </a:r>
          </a:p>
          <a:p>
            <a:pPr marL="171450" indent="-171450">
              <a:buFont typeface="Wingdings" panose="05000000000000000000" pitchFamily="2" charset="2"/>
              <a:buChar char="à"/>
            </a:pPr>
            <a:r>
              <a:rPr lang="vi-VN" sz="900" dirty="0">
                <a:solidFill>
                  <a:schemeClr val="tx1"/>
                </a:solidFill>
                <a:latin typeface="+mj-lt"/>
                <a:sym typeface="Wingdings" panose="05000000000000000000" pitchFamily="2" charset="2"/>
              </a:rPr>
              <a:t>Sau khi Leader MFG/Engineer kiểm tra và điền đầy đủ thông tin sẽ giao giấy và sản phẩm cho QC kiểm tra. QC kiểm tra không có bất thường QC leader kí tên xác nhận</a:t>
            </a:r>
          </a:p>
        </p:txBody>
      </p:sp>
      <p:sp>
        <p:nvSpPr>
          <p:cNvPr id="22" name="Rectangle 21">
            <a:extLst>
              <a:ext uri="{FF2B5EF4-FFF2-40B4-BE49-F238E27FC236}">
                <a16:creationId xmlns:a16="http://schemas.microsoft.com/office/drawing/2014/main" id="{CB079420-9677-F7A8-502F-840F7E443628}"/>
              </a:ext>
            </a:extLst>
          </p:cNvPr>
          <p:cNvSpPr/>
          <p:nvPr/>
        </p:nvSpPr>
        <p:spPr>
          <a:xfrm>
            <a:off x="0" y="437024"/>
            <a:ext cx="8482148" cy="6420976"/>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5" name="Picture 4">
            <a:extLst>
              <a:ext uri="{FF2B5EF4-FFF2-40B4-BE49-F238E27FC236}">
                <a16:creationId xmlns:a16="http://schemas.microsoft.com/office/drawing/2014/main" id="{5A8778D4-7190-72EC-8E0A-6541C5FC7091}"/>
              </a:ext>
            </a:extLst>
          </p:cNvPr>
          <p:cNvPicPr>
            <a:picLocks noChangeAspect="1"/>
          </p:cNvPicPr>
          <p:nvPr/>
        </p:nvPicPr>
        <p:blipFill>
          <a:blip r:embed="rId3"/>
          <a:stretch>
            <a:fillRect/>
          </a:stretch>
        </p:blipFill>
        <p:spPr>
          <a:xfrm>
            <a:off x="1" y="437024"/>
            <a:ext cx="8472382" cy="6420974"/>
          </a:xfrm>
          <a:prstGeom prst="rect">
            <a:avLst/>
          </a:prstGeom>
        </p:spPr>
      </p:pic>
      <p:sp>
        <p:nvSpPr>
          <p:cNvPr id="7" name="Rectangle 6">
            <a:extLst>
              <a:ext uri="{FF2B5EF4-FFF2-40B4-BE49-F238E27FC236}">
                <a16:creationId xmlns:a16="http://schemas.microsoft.com/office/drawing/2014/main" id="{EFA7B666-9450-B008-19F5-AC3F9F082E7C}"/>
              </a:ext>
            </a:extLst>
          </p:cNvPr>
          <p:cNvSpPr/>
          <p:nvPr/>
        </p:nvSpPr>
        <p:spPr>
          <a:xfrm>
            <a:off x="2206926" y="1392547"/>
            <a:ext cx="3889073" cy="516500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Rectangle 1">
            <a:extLst>
              <a:ext uri="{FF2B5EF4-FFF2-40B4-BE49-F238E27FC236}">
                <a16:creationId xmlns:a16="http://schemas.microsoft.com/office/drawing/2014/main" id="{9BEEC33F-DD6C-B973-3EC0-90733EF6773A}"/>
              </a:ext>
            </a:extLst>
          </p:cNvPr>
          <p:cNvSpPr/>
          <p:nvPr/>
        </p:nvSpPr>
        <p:spPr>
          <a:xfrm>
            <a:off x="6105763" y="879567"/>
            <a:ext cx="2366619" cy="568669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2755640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1223</TotalTime>
  <Words>4022</Words>
  <Application>Microsoft Office PowerPoint</Application>
  <PresentationFormat>Widescreen</PresentationFormat>
  <Paragraphs>225</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Aptos</vt:lpstr>
      <vt:lpstr>Aptos Display</vt:lpstr>
      <vt:lpstr>Arial</vt:lpstr>
      <vt:lpstr>Calibri</vt:lpstr>
      <vt:lpstr>Times New Roman</vt:lpstr>
      <vt:lpstr>Wingdings</vt:lpstr>
      <vt:lpstr>Office Theme</vt:lpstr>
      <vt:lpstr>FAI check training</vt:lpstr>
      <vt:lpstr>Báo cáo sản phẩm đầu công đoạn test_98_QRV1003.27</vt:lpstr>
      <vt:lpstr>Báo cáo sản phẩm đầu công đoạn test_98_QRV1003.27</vt:lpstr>
      <vt:lpstr>Báo cáo sản phẩm đầu công đoạn test_98_QRV1003.27</vt:lpstr>
      <vt:lpstr>Báo cáo sản phẩm đầu công đoạn test_98_QRV1003.27</vt:lpstr>
      <vt:lpstr>Báo cáo sản phẩm đầu công đoạn test_98_QRV1003.27</vt:lpstr>
      <vt:lpstr>Báo cáo sản phẩm đầu công đoạn Packing_99_QRV1003.28</vt:lpstr>
      <vt:lpstr>Báo cáo sản phẩm đầu công đoạn Packing_99_QRV1003.28</vt:lpstr>
      <vt:lpstr>Báo cáo sản phẩm đầu công đoạn Packing_99_QRV1003.28</vt:lpstr>
      <vt:lpstr>Báo cáo sản phẩm đầu công đoạn Packing_99_QRV1003.28</vt:lpstr>
      <vt:lpstr>Báo cáo sản phẩm đầu công đoạn Packing_99_QRV1003.28</vt:lpstr>
      <vt:lpstr>Bảng xác nhận phôi gia công đầu tiên Barcode Label</vt:lpstr>
      <vt:lpstr>Bảng xác nhận phôi gia công đầu tiên Barcode Label</vt:lpstr>
      <vt:lpstr>Bảng xác nhận phôi gia công đầu tiên Barcode Label</vt:lpstr>
      <vt:lpstr>Bảng xác nhận phôi gia công đầu tiên Barcode Label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VN117</dc:creator>
  <cp:lastModifiedBy>VN117</cp:lastModifiedBy>
  <cp:revision>24</cp:revision>
  <cp:lastPrinted>2024-12-07T02:55:52Z</cp:lastPrinted>
  <dcterms:created xsi:type="dcterms:W3CDTF">2024-12-06T04:09:59Z</dcterms:created>
  <dcterms:modified xsi:type="dcterms:W3CDTF">2025-03-31T06:27:03Z</dcterms:modified>
</cp:coreProperties>
</file>

<file path=docProps/thumbnail.jpeg>
</file>